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e0c570396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e0c570396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de0c570396_2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e0c570396_2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e0c570396_2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de0c570396_2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00e6eae9f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Lucius</a:t>
            </a:r>
            <a:endParaRPr/>
          </a:p>
        </p:txBody>
      </p:sp>
      <p:sp>
        <p:nvSpPr>
          <p:cNvPr id="231" name="Google Shape;231;ge00e6eae9f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00e6eae9f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Andreia</a:t>
            </a:r>
            <a:endParaRPr/>
          </a:p>
        </p:txBody>
      </p:sp>
      <p:sp>
        <p:nvSpPr>
          <p:cNvPr id="244" name="Google Shape;244;ge00e6eae9f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e0c570396_2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e0c570396_2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de0c570396_2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00e6eae9f_0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Tomé</a:t>
            </a:r>
            <a:endParaRPr/>
          </a:p>
        </p:txBody>
      </p:sp>
      <p:sp>
        <p:nvSpPr>
          <p:cNvPr id="267" name="Google Shape;267;ge00e6eae9f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00e6eae9f_0_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Lucius</a:t>
            </a:r>
            <a:endParaRPr/>
          </a:p>
        </p:txBody>
      </p:sp>
      <p:sp>
        <p:nvSpPr>
          <p:cNvPr id="280" name="Google Shape;280;ge00e6eae9f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00e6eae9f_0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Andreia</a:t>
            </a:r>
            <a:endParaRPr/>
          </a:p>
        </p:txBody>
      </p:sp>
      <p:sp>
        <p:nvSpPr>
          <p:cNvPr id="294" name="Google Shape;294;ge00e6eae9f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0acf829c7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Andreia</a:t>
            </a:r>
            <a:endParaRPr/>
          </a:p>
        </p:txBody>
      </p:sp>
      <p:sp>
        <p:nvSpPr>
          <p:cNvPr id="307" name="Google Shape;307;ge0acf829c7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Tomé (último do recap)</a:t>
            </a:r>
            <a:endParaRPr/>
          </a:p>
        </p:txBody>
      </p:sp>
      <p:sp>
        <p:nvSpPr>
          <p:cNvPr id="168" name="Google Shape;16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Cringe Lucius</a:t>
            </a:r>
            <a:endParaRPr/>
          </a:p>
          <a:p>
            <a:pPr indent="0" lvl="0" marL="0" rtl="0" algn="l">
              <a:spcBef>
                <a:spcPts val="0"/>
              </a:spcBef>
              <a:spcAft>
                <a:spcPts val="0"/>
              </a:spcAft>
              <a:buNone/>
            </a:pPr>
            <a:r>
              <a:t/>
            </a:r>
            <a:endParaRPr/>
          </a:p>
        </p:txBody>
      </p:sp>
      <p:sp>
        <p:nvSpPr>
          <p:cNvPr id="179" name="Google Shape;17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00e6eae9f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Andreia</a:t>
            </a:r>
            <a:endParaRPr/>
          </a:p>
        </p:txBody>
      </p:sp>
      <p:sp>
        <p:nvSpPr>
          <p:cNvPr id="195" name="Google Shape;195;ge00e6eae9f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 name="Google Shape;17;p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 name="Google Shape;18;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9" name="Google Shape;2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0" name="Google Shape;60;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1" name="Google Shape;61;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7" name="Google Shape;67;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 name="Google Shape;68;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drive.google.com/file/d/1JUct-jhJYEorfuqijnUBKk3C4nQfMy2F/view" TargetMode="External"/><Relationship Id="rId4" Type="http://schemas.openxmlformats.org/officeDocument/2006/relationships/image" Target="../media/image19.jpg"/><Relationship Id="rId5" Type="http://schemas.openxmlformats.org/officeDocument/2006/relationships/hyperlink" Target="http://drive.google.com/file/d/16RFaigvnZfbqTIr6Vmu1bicQmXmOsK-B/view" TargetMode="External"/><Relationship Id="rId6"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3"/>
          <p:cNvSpPr txBox="1"/>
          <p:nvPr/>
        </p:nvSpPr>
        <p:spPr>
          <a:xfrm>
            <a:off x="476525" y="648300"/>
            <a:ext cx="11217600" cy="5895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600" u="none" cap="none" strike="noStrike">
                <a:solidFill>
                  <a:srgbClr val="B45F06"/>
                </a:solidFill>
                <a:latin typeface="Roboto"/>
                <a:ea typeface="Roboto"/>
                <a:cs typeface="Roboto"/>
                <a:sym typeface="Roboto"/>
              </a:rPr>
              <a:t>HCI - Assignment n.2</a:t>
            </a:r>
            <a:endParaRPr>
              <a:solidFill>
                <a:srgbClr val="B45F06"/>
              </a:solidFill>
              <a:latin typeface="Roboto"/>
              <a:ea typeface="Roboto"/>
              <a:cs typeface="Roboto"/>
              <a:sym typeface="Roboto"/>
            </a:endParaRPr>
          </a:p>
          <a:p>
            <a:pPr indent="0" lvl="0" marL="0" marR="0" rtl="0" algn="l">
              <a:spcBef>
                <a:spcPts val="1200"/>
              </a:spcBef>
              <a:spcAft>
                <a:spcPts val="0"/>
              </a:spcAft>
              <a:buNone/>
            </a:pPr>
            <a:r>
              <a:rPr b="1" i="0" lang="en-US" sz="2800" u="none" cap="none" strike="noStrike">
                <a:solidFill>
                  <a:schemeClr val="dk1"/>
                </a:solidFill>
                <a:latin typeface="Roboto"/>
                <a:ea typeface="Roboto"/>
                <a:cs typeface="Roboto"/>
                <a:sym typeface="Roboto"/>
              </a:rPr>
              <a:t>Design and prototyping of an application using a human-centered approach </a:t>
            </a:r>
            <a:endParaRPr>
              <a:latin typeface="Roboto"/>
              <a:ea typeface="Roboto"/>
              <a:cs typeface="Roboto"/>
              <a:sym typeface="Roboto"/>
            </a:endParaRPr>
          </a:p>
          <a:p>
            <a:pPr indent="0" lvl="0" marL="0" marR="0" rtl="0" algn="l">
              <a:spcBef>
                <a:spcPts val="1200"/>
              </a:spcBef>
              <a:spcAft>
                <a:spcPts val="0"/>
              </a:spcAft>
              <a:buNone/>
            </a:pPr>
            <a:r>
              <a:t/>
            </a:r>
            <a:endParaRPr b="1" i="0" sz="3200" u="none" cap="none" strike="noStrike">
              <a:solidFill>
                <a:schemeClr val="dk1"/>
              </a:solidFill>
              <a:latin typeface="Roboto"/>
              <a:ea typeface="Roboto"/>
              <a:cs typeface="Roboto"/>
              <a:sym typeface="Roboto"/>
            </a:endParaRPr>
          </a:p>
          <a:p>
            <a:pPr indent="0" lvl="0" marL="0" marR="0" rtl="0" algn="l">
              <a:spcBef>
                <a:spcPts val="1200"/>
              </a:spcBef>
              <a:spcAft>
                <a:spcPts val="0"/>
              </a:spcAft>
              <a:buNone/>
            </a:pPr>
            <a:r>
              <a:rPr b="1" i="0" lang="en-US" sz="3200" u="none" cap="none" strike="noStrike">
                <a:solidFill>
                  <a:schemeClr val="dk1"/>
                </a:solidFill>
                <a:latin typeface="Roboto"/>
                <a:ea typeface="Roboto"/>
                <a:cs typeface="Roboto"/>
                <a:sym typeface="Roboto"/>
              </a:rPr>
              <a:t>Deliverable n. 1: Requirement Analysis</a:t>
            </a:r>
            <a:endParaRPr>
              <a:latin typeface="Roboto"/>
              <a:ea typeface="Roboto"/>
              <a:cs typeface="Roboto"/>
              <a:sym typeface="Roboto"/>
            </a:endParaRPr>
          </a:p>
          <a:p>
            <a:pPr indent="0" lvl="0" marL="0" marR="0" rtl="0" algn="l">
              <a:spcBef>
                <a:spcPts val="1200"/>
              </a:spcBef>
              <a:spcAft>
                <a:spcPts val="0"/>
              </a:spcAft>
              <a:buNone/>
            </a:pPr>
            <a:br>
              <a:rPr b="1" i="0" lang="en-US" sz="2800" u="none" cap="none" strike="noStrike">
                <a:solidFill>
                  <a:schemeClr val="dk1"/>
                </a:solidFill>
                <a:latin typeface="Roboto"/>
                <a:ea typeface="Roboto"/>
                <a:cs typeface="Roboto"/>
                <a:sym typeface="Roboto"/>
              </a:rPr>
            </a:br>
            <a:endParaRPr b="1" i="0" sz="2800" u="none" cap="none" strike="noStrike">
              <a:solidFill>
                <a:schemeClr val="dk1"/>
              </a:solidFill>
              <a:latin typeface="Roboto"/>
              <a:ea typeface="Roboto"/>
              <a:cs typeface="Roboto"/>
              <a:sym typeface="Roboto"/>
            </a:endParaRPr>
          </a:p>
          <a:p>
            <a:pPr indent="0" lvl="0" marL="0" marR="0" rtl="0" algn="l">
              <a:spcBef>
                <a:spcPts val="1200"/>
              </a:spcBef>
              <a:spcAft>
                <a:spcPts val="0"/>
              </a:spcAft>
              <a:buNone/>
            </a:pPr>
            <a:r>
              <a:rPr b="1" i="0" lang="en-US" sz="2100" u="none" cap="none" strike="noStrike">
                <a:solidFill>
                  <a:schemeClr val="dk1"/>
                </a:solidFill>
                <a:latin typeface="Roboto"/>
                <a:ea typeface="Roboto"/>
                <a:cs typeface="Roboto"/>
                <a:sym typeface="Roboto"/>
              </a:rPr>
              <a:t>Project Title:  </a:t>
            </a:r>
            <a:r>
              <a:rPr lang="en-US" sz="2100">
                <a:solidFill>
                  <a:schemeClr val="dk1"/>
                </a:solidFill>
                <a:latin typeface="Roboto"/>
                <a:ea typeface="Roboto"/>
                <a:cs typeface="Roboto"/>
                <a:sym typeface="Roboto"/>
              </a:rPr>
              <a:t>Cook and Go</a:t>
            </a:r>
            <a:endParaRPr sz="1100">
              <a:latin typeface="Roboto"/>
              <a:ea typeface="Roboto"/>
              <a:cs typeface="Roboto"/>
              <a:sym typeface="Roboto"/>
            </a:endParaRPr>
          </a:p>
          <a:p>
            <a:pPr indent="0" lvl="0" marL="0" marR="0" rtl="0" algn="l">
              <a:spcBef>
                <a:spcPts val="0"/>
              </a:spcBef>
              <a:spcAft>
                <a:spcPts val="0"/>
              </a:spcAft>
              <a:buNone/>
            </a:pPr>
            <a:r>
              <a:rPr b="1" lang="en-US" sz="2100">
                <a:solidFill>
                  <a:schemeClr val="dk1"/>
                </a:solidFill>
                <a:latin typeface="Roboto"/>
                <a:ea typeface="Roboto"/>
                <a:cs typeface="Roboto"/>
                <a:sym typeface="Roboto"/>
              </a:rPr>
              <a:t>Group: </a:t>
            </a:r>
            <a:r>
              <a:rPr lang="en-US" sz="2100">
                <a:solidFill>
                  <a:schemeClr val="dk1"/>
                </a:solidFill>
                <a:latin typeface="Roboto"/>
                <a:ea typeface="Roboto"/>
                <a:cs typeface="Roboto"/>
                <a:sym typeface="Roboto"/>
              </a:rPr>
              <a:t>1 - Andreia Portela 97953 LEI, Lucius Vinicius 96123 LEI, Tomé Carvalho 97939 LEI</a:t>
            </a:r>
            <a:endParaRPr sz="2100">
              <a:solidFill>
                <a:schemeClr val="dk1"/>
              </a:solidFill>
              <a:highlight>
                <a:srgbClr val="FFFF00"/>
              </a:highlight>
              <a:latin typeface="Roboto"/>
              <a:ea typeface="Roboto"/>
              <a:cs typeface="Roboto"/>
              <a:sym typeface="Roboto"/>
            </a:endParaRPr>
          </a:p>
          <a:p>
            <a:pPr indent="0" lvl="0" marL="0" marR="0" rtl="0" algn="l">
              <a:spcBef>
                <a:spcPts val="0"/>
              </a:spcBef>
              <a:spcAft>
                <a:spcPts val="0"/>
              </a:spcAft>
              <a:buNone/>
            </a:pPr>
            <a:r>
              <a:rPr b="1" lang="en-US" sz="2100">
                <a:solidFill>
                  <a:schemeClr val="dk1"/>
                </a:solidFill>
                <a:latin typeface="Roboto"/>
                <a:ea typeface="Roboto"/>
                <a:cs typeface="Roboto"/>
                <a:sym typeface="Roboto"/>
              </a:rPr>
              <a:t>Lab Class: </a:t>
            </a:r>
            <a:r>
              <a:rPr lang="en-US" sz="2100">
                <a:solidFill>
                  <a:schemeClr val="dk1"/>
                </a:solidFill>
                <a:latin typeface="Roboto"/>
                <a:ea typeface="Roboto"/>
                <a:cs typeface="Roboto"/>
                <a:sym typeface="Roboto"/>
              </a:rPr>
              <a:t>P4</a:t>
            </a:r>
            <a:br>
              <a:rPr lang="en-US" sz="2400">
                <a:solidFill>
                  <a:schemeClr val="dk1"/>
                </a:solidFill>
                <a:latin typeface="Calibri"/>
                <a:ea typeface="Calibri"/>
                <a:cs typeface="Calibri"/>
                <a:sym typeface="Calibri"/>
              </a:rPr>
            </a:b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cxnSp>
        <p:nvCxnSpPr>
          <p:cNvPr id="88" name="Google Shape;88;p13"/>
          <p:cNvCxnSpPr/>
          <p:nvPr/>
        </p:nvCxnSpPr>
        <p:spPr>
          <a:xfrm>
            <a:off x="476518" y="6168980"/>
            <a:ext cx="11217499" cy="0"/>
          </a:xfrm>
          <a:prstGeom prst="straightConnector1">
            <a:avLst/>
          </a:prstGeom>
          <a:noFill/>
          <a:ln cap="flat" cmpd="sng" w="19050">
            <a:solidFill>
              <a:srgbClr val="B45F06"/>
            </a:solidFill>
            <a:prstDash val="solid"/>
            <a:round/>
            <a:headEnd len="sm" w="sm" type="none"/>
            <a:tailEnd len="sm" w="sm" type="none"/>
          </a:ln>
        </p:spPr>
      </p:cxnSp>
      <p:sp>
        <p:nvSpPr>
          <p:cNvPr id="89" name="Google Shape;89;p13"/>
          <p:cNvSpPr txBox="1"/>
          <p:nvPr/>
        </p:nvSpPr>
        <p:spPr>
          <a:xfrm>
            <a:off x="385078" y="6349881"/>
            <a:ext cx="2671668" cy="3077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1400" u="none">
                <a:solidFill>
                  <a:schemeClr val="dk1"/>
                </a:solidFill>
                <a:latin typeface="Calibri"/>
                <a:ea typeface="Calibri"/>
                <a:cs typeface="Calibri"/>
                <a:sym typeface="Calibri"/>
              </a:rPr>
              <a:t>HCI 2020-2021</a:t>
            </a:r>
            <a:endParaRPr/>
          </a:p>
        </p:txBody>
      </p:sp>
      <p:pic>
        <p:nvPicPr>
          <p:cNvPr id="90" name="Google Shape;90;p13"/>
          <p:cNvPicPr preferRelativeResize="0"/>
          <p:nvPr/>
        </p:nvPicPr>
        <p:blipFill rotWithShape="1">
          <a:blip r:embed="rId3">
            <a:alphaModFix/>
          </a:blip>
          <a:srcRect b="0" l="0" r="0" t="0"/>
          <a:stretch/>
        </p:blipFill>
        <p:spPr>
          <a:xfrm>
            <a:off x="8524156" y="334799"/>
            <a:ext cx="3169861" cy="6270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nvSpPr>
        <p:spPr>
          <a:xfrm>
            <a:off x="477839" y="334800"/>
            <a:ext cx="11233200" cy="551100"/>
          </a:xfrm>
          <a:prstGeom prst="rect">
            <a:avLst/>
          </a:prstGeom>
          <a:noFill/>
          <a:ln>
            <a:noFill/>
          </a:ln>
        </p:spPr>
        <p:txBody>
          <a:bodyPr anchorCtr="0" anchor="b"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4200">
                <a:solidFill>
                  <a:schemeClr val="dk1"/>
                </a:solidFill>
                <a:latin typeface="Roboto"/>
                <a:ea typeface="Roboto"/>
                <a:cs typeface="Roboto"/>
                <a:sym typeface="Roboto"/>
              </a:rPr>
              <a:t>Changes</a:t>
            </a:r>
            <a:endParaRPr b="1" sz="4200">
              <a:solidFill>
                <a:schemeClr val="dk1"/>
              </a:solidFill>
              <a:latin typeface="Roboto"/>
              <a:ea typeface="Roboto"/>
              <a:cs typeface="Roboto"/>
              <a:sym typeface="Roboto"/>
            </a:endParaRPr>
          </a:p>
        </p:txBody>
      </p:sp>
      <p:sp>
        <p:nvSpPr>
          <p:cNvPr id="210" name="Google Shape;210;p22"/>
          <p:cNvSpPr txBox="1"/>
          <p:nvPr/>
        </p:nvSpPr>
        <p:spPr>
          <a:xfrm>
            <a:off x="582930" y="854058"/>
            <a:ext cx="11128200" cy="431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B45F06"/>
                </a:solidFill>
                <a:latin typeface="Roboto"/>
                <a:ea typeface="Roboto"/>
                <a:cs typeface="Roboto"/>
                <a:sym typeface="Roboto"/>
              </a:rPr>
              <a:t>Cook and Go</a:t>
            </a:r>
            <a:endParaRPr b="1" sz="2800">
              <a:solidFill>
                <a:srgbClr val="B45F06"/>
              </a:solidFill>
              <a:latin typeface="Roboto"/>
              <a:ea typeface="Roboto"/>
              <a:cs typeface="Roboto"/>
              <a:sym typeface="Roboto"/>
            </a:endParaRPr>
          </a:p>
        </p:txBody>
      </p:sp>
      <p:pic>
        <p:nvPicPr>
          <p:cNvPr id="211" name="Google Shape;211;p22"/>
          <p:cNvPicPr preferRelativeResize="0"/>
          <p:nvPr/>
        </p:nvPicPr>
        <p:blipFill>
          <a:blip r:embed="rId3">
            <a:alphaModFix/>
          </a:blip>
          <a:stretch>
            <a:fillRect/>
          </a:stretch>
        </p:blipFill>
        <p:spPr>
          <a:xfrm>
            <a:off x="4271979" y="655550"/>
            <a:ext cx="3040975" cy="5423200"/>
          </a:xfrm>
          <a:prstGeom prst="rect">
            <a:avLst/>
          </a:prstGeom>
          <a:noFill/>
          <a:ln>
            <a:noFill/>
          </a:ln>
        </p:spPr>
      </p:pic>
      <p:pic>
        <p:nvPicPr>
          <p:cNvPr id="212" name="Google Shape;212;p22"/>
          <p:cNvPicPr preferRelativeResize="0"/>
          <p:nvPr/>
        </p:nvPicPr>
        <p:blipFill>
          <a:blip r:embed="rId4">
            <a:alphaModFix/>
          </a:blip>
          <a:stretch>
            <a:fillRect/>
          </a:stretch>
        </p:blipFill>
        <p:spPr>
          <a:xfrm>
            <a:off x="8943975" y="552163"/>
            <a:ext cx="2963800" cy="5753676"/>
          </a:xfrm>
          <a:prstGeom prst="rect">
            <a:avLst/>
          </a:prstGeom>
          <a:noFill/>
          <a:ln>
            <a:noFill/>
          </a:ln>
        </p:spPr>
      </p:pic>
      <p:sp>
        <p:nvSpPr>
          <p:cNvPr id="213" name="Google Shape;213;p22"/>
          <p:cNvSpPr/>
          <p:nvPr/>
        </p:nvSpPr>
        <p:spPr>
          <a:xfrm>
            <a:off x="6315100" y="5157800"/>
            <a:ext cx="757200" cy="7431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a:off x="11053800" y="5767375"/>
            <a:ext cx="757200" cy="7431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txBox="1"/>
          <p:nvPr/>
        </p:nvSpPr>
        <p:spPr>
          <a:xfrm>
            <a:off x="582925" y="1438663"/>
            <a:ext cx="5785800" cy="14622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0"/>
              </a:spcBef>
              <a:spcAft>
                <a:spcPts val="0"/>
              </a:spcAft>
              <a:buNone/>
            </a:pPr>
            <a:r>
              <a:rPr lang="en-US" sz="2000">
                <a:solidFill>
                  <a:schemeClr val="dk1"/>
                </a:solidFill>
              </a:rPr>
              <a:t>Profile button changed to a </a:t>
            </a:r>
            <a:endParaRPr sz="2000">
              <a:solidFill>
                <a:schemeClr val="dk1"/>
              </a:solidFill>
            </a:endParaRPr>
          </a:p>
          <a:p>
            <a:pPr indent="0" lvl="0" marL="0" rtl="0" algn="just">
              <a:lnSpc>
                <a:spcPct val="115000"/>
              </a:lnSpc>
              <a:spcBef>
                <a:spcPts val="0"/>
              </a:spcBef>
              <a:spcAft>
                <a:spcPts val="0"/>
              </a:spcAft>
              <a:buNone/>
            </a:pPr>
            <a:r>
              <a:rPr lang="en-US" sz="2000">
                <a:solidFill>
                  <a:schemeClr val="dk1"/>
                </a:solidFill>
              </a:rPr>
              <a:t>standard “profile” button</a:t>
            </a:r>
            <a:endParaRPr sz="2000">
              <a:solidFill>
                <a:schemeClr val="dk1"/>
              </a:solidFill>
            </a:endParaRPr>
          </a:p>
          <a:p>
            <a:pPr indent="0" lvl="0" marL="0" rtl="0" algn="just">
              <a:lnSpc>
                <a:spcPct val="115000"/>
              </a:lnSpc>
              <a:spcBef>
                <a:spcPts val="0"/>
              </a:spcBef>
              <a:spcAft>
                <a:spcPts val="0"/>
              </a:spcAft>
              <a:buNone/>
            </a:pPr>
            <a:r>
              <a:t/>
            </a:r>
            <a:endParaRPr b="1" sz="2000">
              <a:solidFill>
                <a:schemeClr val="dk1"/>
              </a:solidFill>
            </a:endParaRPr>
          </a:p>
          <a:p>
            <a:pPr indent="0" lvl="0" marL="457200" marR="0" rtl="0" algn="just">
              <a:spcBef>
                <a:spcPts val="0"/>
              </a:spcBef>
              <a:spcAft>
                <a:spcPts val="0"/>
              </a:spcAft>
              <a:buNone/>
            </a:pPr>
            <a:r>
              <a:t/>
            </a:r>
            <a:endParaRPr sz="2000">
              <a:solidFill>
                <a:schemeClr val="dk1"/>
              </a:solidFill>
              <a:latin typeface="Roboto"/>
              <a:ea typeface="Roboto"/>
              <a:cs typeface="Roboto"/>
              <a:sym typeface="Roboto"/>
            </a:endParaRPr>
          </a:p>
        </p:txBody>
      </p:sp>
      <p:sp>
        <p:nvSpPr>
          <p:cNvPr id="216" name="Google Shape;216;p22"/>
          <p:cNvSpPr/>
          <p:nvPr/>
        </p:nvSpPr>
        <p:spPr>
          <a:xfrm>
            <a:off x="7543800" y="3057525"/>
            <a:ext cx="1199100" cy="4311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3"/>
          <p:cNvSpPr txBox="1"/>
          <p:nvPr/>
        </p:nvSpPr>
        <p:spPr>
          <a:xfrm>
            <a:off x="477839" y="334800"/>
            <a:ext cx="11233200" cy="551100"/>
          </a:xfrm>
          <a:prstGeom prst="rect">
            <a:avLst/>
          </a:prstGeom>
          <a:noFill/>
          <a:ln>
            <a:noFill/>
          </a:ln>
        </p:spPr>
        <p:txBody>
          <a:bodyPr anchorCtr="0" anchor="b"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4200">
                <a:solidFill>
                  <a:schemeClr val="dk1"/>
                </a:solidFill>
                <a:latin typeface="Roboto"/>
                <a:ea typeface="Roboto"/>
                <a:cs typeface="Roboto"/>
                <a:sym typeface="Roboto"/>
              </a:rPr>
              <a:t>Changes</a:t>
            </a:r>
            <a:endParaRPr b="1" sz="4200">
              <a:solidFill>
                <a:schemeClr val="dk1"/>
              </a:solidFill>
              <a:latin typeface="Roboto"/>
              <a:ea typeface="Roboto"/>
              <a:cs typeface="Roboto"/>
              <a:sym typeface="Roboto"/>
            </a:endParaRPr>
          </a:p>
        </p:txBody>
      </p:sp>
      <p:sp>
        <p:nvSpPr>
          <p:cNvPr id="223" name="Google Shape;223;p23"/>
          <p:cNvSpPr txBox="1"/>
          <p:nvPr/>
        </p:nvSpPr>
        <p:spPr>
          <a:xfrm>
            <a:off x="582930" y="854058"/>
            <a:ext cx="11128200" cy="431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B45F06"/>
                </a:solidFill>
                <a:latin typeface="Roboto"/>
                <a:ea typeface="Roboto"/>
                <a:cs typeface="Roboto"/>
                <a:sym typeface="Roboto"/>
              </a:rPr>
              <a:t>Cook and Go</a:t>
            </a:r>
            <a:endParaRPr b="1" sz="2800">
              <a:solidFill>
                <a:srgbClr val="B45F06"/>
              </a:solidFill>
              <a:latin typeface="Roboto"/>
              <a:ea typeface="Roboto"/>
              <a:cs typeface="Roboto"/>
              <a:sym typeface="Roboto"/>
            </a:endParaRPr>
          </a:p>
        </p:txBody>
      </p:sp>
      <p:sp>
        <p:nvSpPr>
          <p:cNvPr id="224" name="Google Shape;224;p23"/>
          <p:cNvSpPr txBox="1"/>
          <p:nvPr/>
        </p:nvSpPr>
        <p:spPr>
          <a:xfrm>
            <a:off x="582925" y="1438675"/>
            <a:ext cx="3152100" cy="23472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0"/>
              </a:spcBef>
              <a:spcAft>
                <a:spcPts val="0"/>
              </a:spcAft>
              <a:buNone/>
            </a:pPr>
            <a:r>
              <a:rPr lang="en-US" sz="1800">
                <a:solidFill>
                  <a:schemeClr val="dk1"/>
                </a:solidFill>
              </a:rPr>
              <a:t>Added a </a:t>
            </a:r>
            <a:r>
              <a:rPr lang="en-US" sz="1800">
                <a:solidFill>
                  <a:schemeClr val="dk1"/>
                </a:solidFill>
              </a:rPr>
              <a:t>saving filter button</a:t>
            </a:r>
            <a:endParaRPr sz="1800">
              <a:solidFill>
                <a:schemeClr val="dk1"/>
              </a:solidFill>
            </a:endParaRPr>
          </a:p>
          <a:p>
            <a:pPr indent="0" lvl="0" marL="0" rtl="0" algn="just">
              <a:lnSpc>
                <a:spcPct val="115000"/>
              </a:lnSpc>
              <a:spcBef>
                <a:spcPts val="0"/>
              </a:spcBef>
              <a:spcAft>
                <a:spcPts val="0"/>
              </a:spcAft>
              <a:buNone/>
            </a:pPr>
            <a:r>
              <a:rPr lang="en-US" sz="1800">
                <a:solidFill>
                  <a:schemeClr val="dk1"/>
                </a:solidFill>
              </a:rPr>
              <a:t>(the only way to save before, was to exit the filter page; not intuitive for the  participants)</a:t>
            </a:r>
            <a:endParaRPr sz="1800">
              <a:solidFill>
                <a:schemeClr val="dk1"/>
              </a:solidFill>
            </a:endParaRPr>
          </a:p>
          <a:p>
            <a:pPr indent="0" lvl="0" marL="0" rtl="0" algn="just">
              <a:lnSpc>
                <a:spcPct val="115000"/>
              </a:lnSpc>
              <a:spcBef>
                <a:spcPts val="0"/>
              </a:spcBef>
              <a:spcAft>
                <a:spcPts val="0"/>
              </a:spcAft>
              <a:buNone/>
            </a:pPr>
            <a:r>
              <a:t/>
            </a:r>
            <a:endParaRPr b="1" sz="2000">
              <a:solidFill>
                <a:schemeClr val="dk1"/>
              </a:solidFill>
            </a:endParaRPr>
          </a:p>
          <a:p>
            <a:pPr indent="0" lvl="0" marL="457200" marR="0" rtl="0" algn="just">
              <a:spcBef>
                <a:spcPts val="0"/>
              </a:spcBef>
              <a:spcAft>
                <a:spcPts val="0"/>
              </a:spcAft>
              <a:buNone/>
            </a:pPr>
            <a:r>
              <a:t/>
            </a:r>
            <a:endParaRPr sz="2000">
              <a:solidFill>
                <a:schemeClr val="dk1"/>
              </a:solidFill>
              <a:latin typeface="Roboto"/>
              <a:ea typeface="Roboto"/>
              <a:cs typeface="Roboto"/>
              <a:sym typeface="Roboto"/>
            </a:endParaRPr>
          </a:p>
        </p:txBody>
      </p:sp>
      <p:sp>
        <p:nvSpPr>
          <p:cNvPr id="225" name="Google Shape;225;p23"/>
          <p:cNvSpPr/>
          <p:nvPr/>
        </p:nvSpPr>
        <p:spPr>
          <a:xfrm>
            <a:off x="7305588" y="2997900"/>
            <a:ext cx="1199100" cy="4311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23"/>
          <p:cNvPicPr preferRelativeResize="0"/>
          <p:nvPr/>
        </p:nvPicPr>
        <p:blipFill>
          <a:blip r:embed="rId3">
            <a:alphaModFix/>
          </a:blip>
          <a:stretch>
            <a:fillRect/>
          </a:stretch>
        </p:blipFill>
        <p:spPr>
          <a:xfrm>
            <a:off x="8572525" y="369087"/>
            <a:ext cx="3066450" cy="6119825"/>
          </a:xfrm>
          <a:prstGeom prst="rect">
            <a:avLst/>
          </a:prstGeom>
          <a:noFill/>
          <a:ln>
            <a:noFill/>
          </a:ln>
        </p:spPr>
      </p:pic>
      <p:sp>
        <p:nvSpPr>
          <p:cNvPr id="227" name="Google Shape;227;p23"/>
          <p:cNvSpPr/>
          <p:nvPr/>
        </p:nvSpPr>
        <p:spPr>
          <a:xfrm>
            <a:off x="9506200" y="4781550"/>
            <a:ext cx="1199100" cy="9477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23"/>
          <p:cNvPicPr preferRelativeResize="0"/>
          <p:nvPr/>
        </p:nvPicPr>
        <p:blipFill>
          <a:blip r:embed="rId4">
            <a:alphaModFix/>
          </a:blip>
          <a:stretch>
            <a:fillRect/>
          </a:stretch>
        </p:blipFill>
        <p:spPr>
          <a:xfrm>
            <a:off x="3735020" y="529122"/>
            <a:ext cx="3502725" cy="57997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4"/>
          <p:cNvSpPr txBox="1"/>
          <p:nvPr/>
        </p:nvSpPr>
        <p:spPr>
          <a:xfrm>
            <a:off x="310150" y="1435400"/>
            <a:ext cx="5785800" cy="4329900"/>
          </a:xfrm>
          <a:prstGeom prst="rect">
            <a:avLst/>
          </a:prstGeom>
          <a:noFill/>
          <a:ln>
            <a:noFill/>
          </a:ln>
        </p:spPr>
        <p:txBody>
          <a:bodyPr anchorCtr="0" anchor="t" bIns="45700" lIns="91425" spcFirstLastPara="1" rIns="91425" wrap="square" tIns="45700">
            <a:spAutoFit/>
          </a:bodyPr>
          <a:lstStyle/>
          <a:p>
            <a:pPr indent="-368300" lvl="0" marL="457200" rtl="0" algn="just">
              <a:lnSpc>
                <a:spcPct val="115000"/>
              </a:lnSpc>
              <a:spcBef>
                <a:spcPts val="0"/>
              </a:spcBef>
              <a:spcAft>
                <a:spcPts val="0"/>
              </a:spcAft>
              <a:buClr>
                <a:schemeClr val="dk1"/>
              </a:buClr>
              <a:buSzPts val="2200"/>
              <a:buFont typeface="Roboto"/>
              <a:buChar char="•"/>
            </a:pPr>
            <a:r>
              <a:rPr lang="en-US" sz="2000">
                <a:solidFill>
                  <a:schemeClr val="dk1"/>
                </a:solidFill>
              </a:rPr>
              <a:t>Android Studio and its native libraries was the main tool for the application.</a:t>
            </a:r>
            <a:endParaRPr sz="2000">
              <a:solidFill>
                <a:schemeClr val="dk1"/>
              </a:solidFill>
            </a:endParaRPr>
          </a:p>
          <a:p>
            <a:pPr indent="0" lvl="0" marL="457200" rtl="0" algn="just">
              <a:lnSpc>
                <a:spcPct val="115000"/>
              </a:lnSpc>
              <a:spcBef>
                <a:spcPts val="0"/>
              </a:spcBef>
              <a:spcAft>
                <a:spcPts val="0"/>
              </a:spcAft>
              <a:buNone/>
            </a:pPr>
            <a:r>
              <a:t/>
            </a:r>
            <a:endParaRPr sz="2000">
              <a:solidFill>
                <a:schemeClr val="dk1"/>
              </a:solidFill>
            </a:endParaRPr>
          </a:p>
          <a:p>
            <a:pPr indent="-355600" lvl="0" marL="457200" rtl="0" algn="just">
              <a:lnSpc>
                <a:spcPct val="115000"/>
              </a:lnSpc>
              <a:spcBef>
                <a:spcPts val="0"/>
              </a:spcBef>
              <a:spcAft>
                <a:spcPts val="0"/>
              </a:spcAft>
              <a:buClr>
                <a:schemeClr val="dk1"/>
              </a:buClr>
              <a:buSzPts val="2000"/>
              <a:buChar char="•"/>
            </a:pPr>
            <a:r>
              <a:rPr lang="en-US" sz="2000">
                <a:solidFill>
                  <a:schemeClr val="dk1"/>
                </a:solidFill>
              </a:rPr>
              <a:t>We used Java instead of Kotlin, due to our familiarity with the language.</a:t>
            </a:r>
            <a:endParaRPr sz="2000">
              <a:solidFill>
                <a:schemeClr val="dk1"/>
              </a:solidFill>
            </a:endParaRPr>
          </a:p>
          <a:p>
            <a:pPr indent="0" lvl="0" marL="457200" rtl="0" algn="just">
              <a:lnSpc>
                <a:spcPct val="115000"/>
              </a:lnSpc>
              <a:spcBef>
                <a:spcPts val="0"/>
              </a:spcBef>
              <a:spcAft>
                <a:spcPts val="0"/>
              </a:spcAft>
              <a:buNone/>
            </a:pPr>
            <a:r>
              <a:t/>
            </a:r>
            <a:endParaRPr sz="2000">
              <a:solidFill>
                <a:schemeClr val="dk1"/>
              </a:solidFill>
            </a:endParaRPr>
          </a:p>
          <a:p>
            <a:pPr indent="-355600" lvl="0" marL="457200" rtl="0" algn="just">
              <a:lnSpc>
                <a:spcPct val="115000"/>
              </a:lnSpc>
              <a:spcBef>
                <a:spcPts val="0"/>
              </a:spcBef>
              <a:spcAft>
                <a:spcPts val="0"/>
              </a:spcAft>
              <a:buClr>
                <a:schemeClr val="dk1"/>
              </a:buClr>
              <a:buSzPts val="2000"/>
              <a:buChar char="•"/>
            </a:pPr>
            <a:r>
              <a:rPr lang="en-US" sz="2000">
                <a:solidFill>
                  <a:schemeClr val="dk1"/>
                </a:solidFill>
              </a:rPr>
              <a:t>This platform was ideal because it was specifically designed for the development of Android applications, unlike the technologies we had used before.</a:t>
            </a:r>
            <a:endParaRPr sz="2000">
              <a:solidFill>
                <a:schemeClr val="dk1"/>
              </a:solidFill>
            </a:endParaRPr>
          </a:p>
          <a:p>
            <a:pPr indent="0" lvl="0" marL="0" rtl="0" algn="just">
              <a:lnSpc>
                <a:spcPct val="115000"/>
              </a:lnSpc>
              <a:spcBef>
                <a:spcPts val="0"/>
              </a:spcBef>
              <a:spcAft>
                <a:spcPts val="0"/>
              </a:spcAft>
              <a:buNone/>
            </a:pPr>
            <a:r>
              <a:t/>
            </a:r>
            <a:endParaRPr b="1" sz="2000">
              <a:solidFill>
                <a:schemeClr val="dk1"/>
              </a:solidFill>
            </a:endParaRPr>
          </a:p>
          <a:p>
            <a:pPr indent="0" lvl="0" marL="457200" marR="0" rtl="0" algn="just">
              <a:spcBef>
                <a:spcPts val="0"/>
              </a:spcBef>
              <a:spcAft>
                <a:spcPts val="0"/>
              </a:spcAft>
              <a:buNone/>
            </a:pPr>
            <a:r>
              <a:t/>
            </a:r>
            <a:endParaRPr sz="2000">
              <a:solidFill>
                <a:schemeClr val="dk1"/>
              </a:solidFill>
              <a:latin typeface="Roboto"/>
              <a:ea typeface="Roboto"/>
              <a:cs typeface="Roboto"/>
              <a:sym typeface="Roboto"/>
            </a:endParaRPr>
          </a:p>
        </p:txBody>
      </p:sp>
      <p:sp>
        <p:nvSpPr>
          <p:cNvPr id="234" name="Google Shape;234;p24"/>
          <p:cNvSpPr txBox="1"/>
          <p:nvPr/>
        </p:nvSpPr>
        <p:spPr>
          <a:xfrm>
            <a:off x="11018520" y="6349881"/>
            <a:ext cx="732600" cy="307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cxnSp>
        <p:nvCxnSpPr>
          <p:cNvPr id="235" name="Google Shape;235;p24"/>
          <p:cNvCxnSpPr/>
          <p:nvPr/>
        </p:nvCxnSpPr>
        <p:spPr>
          <a:xfrm>
            <a:off x="390793" y="6168980"/>
            <a:ext cx="11217600" cy="0"/>
          </a:xfrm>
          <a:prstGeom prst="straightConnector1">
            <a:avLst/>
          </a:prstGeom>
          <a:noFill/>
          <a:ln cap="flat" cmpd="sng" w="19050">
            <a:solidFill>
              <a:srgbClr val="B45F06"/>
            </a:solidFill>
            <a:prstDash val="solid"/>
            <a:round/>
            <a:headEnd len="sm" w="sm" type="none"/>
            <a:tailEnd len="sm" w="sm" type="none"/>
          </a:ln>
        </p:spPr>
      </p:cxnSp>
      <p:sp>
        <p:nvSpPr>
          <p:cNvPr id="236" name="Google Shape;236;p24"/>
          <p:cNvSpPr txBox="1"/>
          <p:nvPr/>
        </p:nvSpPr>
        <p:spPr>
          <a:xfrm>
            <a:off x="477839" y="334800"/>
            <a:ext cx="11233200" cy="551100"/>
          </a:xfrm>
          <a:prstGeom prst="rect">
            <a:avLst/>
          </a:prstGeom>
          <a:noFill/>
          <a:ln>
            <a:noFill/>
          </a:ln>
        </p:spPr>
        <p:txBody>
          <a:bodyPr anchorCtr="0" anchor="b"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4200">
                <a:solidFill>
                  <a:schemeClr val="dk1"/>
                </a:solidFill>
                <a:latin typeface="Roboto"/>
                <a:ea typeface="Roboto"/>
                <a:cs typeface="Roboto"/>
                <a:sym typeface="Roboto"/>
              </a:rPr>
              <a:t>Platform Used for the functional prototype</a:t>
            </a:r>
            <a:endParaRPr b="1" sz="4200">
              <a:solidFill>
                <a:schemeClr val="dk1"/>
              </a:solidFill>
              <a:latin typeface="Roboto"/>
              <a:ea typeface="Roboto"/>
              <a:cs typeface="Roboto"/>
              <a:sym typeface="Roboto"/>
            </a:endParaRPr>
          </a:p>
        </p:txBody>
      </p:sp>
      <p:sp>
        <p:nvSpPr>
          <p:cNvPr id="237" name="Google Shape;237;p24"/>
          <p:cNvSpPr txBox="1"/>
          <p:nvPr/>
        </p:nvSpPr>
        <p:spPr>
          <a:xfrm>
            <a:off x="582930" y="854058"/>
            <a:ext cx="11128200" cy="431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B45F06"/>
                </a:solidFill>
                <a:latin typeface="Roboto"/>
                <a:ea typeface="Roboto"/>
                <a:cs typeface="Roboto"/>
                <a:sym typeface="Roboto"/>
              </a:rPr>
              <a:t>Cook and Go</a:t>
            </a:r>
            <a:endParaRPr b="1" sz="2800">
              <a:solidFill>
                <a:srgbClr val="B45F06"/>
              </a:solidFill>
              <a:latin typeface="Roboto"/>
              <a:ea typeface="Roboto"/>
              <a:cs typeface="Roboto"/>
              <a:sym typeface="Roboto"/>
            </a:endParaRPr>
          </a:p>
        </p:txBody>
      </p:sp>
      <p:sp>
        <p:nvSpPr>
          <p:cNvPr id="238" name="Google Shape;238;p24"/>
          <p:cNvSpPr txBox="1"/>
          <p:nvPr/>
        </p:nvSpPr>
        <p:spPr>
          <a:xfrm>
            <a:off x="476528" y="6349881"/>
            <a:ext cx="26718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HCI 2020 - 2021</a:t>
            </a:r>
            <a:endParaRPr/>
          </a:p>
        </p:txBody>
      </p:sp>
      <p:pic>
        <p:nvPicPr>
          <p:cNvPr id="239" name="Google Shape;239;p24"/>
          <p:cNvPicPr preferRelativeResize="0"/>
          <p:nvPr/>
        </p:nvPicPr>
        <p:blipFill>
          <a:blip r:embed="rId3">
            <a:alphaModFix/>
          </a:blip>
          <a:stretch>
            <a:fillRect/>
          </a:stretch>
        </p:blipFill>
        <p:spPr>
          <a:xfrm>
            <a:off x="7506550" y="925175"/>
            <a:ext cx="3848100" cy="2438400"/>
          </a:xfrm>
          <a:prstGeom prst="rect">
            <a:avLst/>
          </a:prstGeom>
          <a:noFill/>
          <a:ln>
            <a:noFill/>
          </a:ln>
        </p:spPr>
      </p:pic>
      <p:pic>
        <p:nvPicPr>
          <p:cNvPr id="240" name="Google Shape;240;p24"/>
          <p:cNvPicPr preferRelativeResize="0"/>
          <p:nvPr/>
        </p:nvPicPr>
        <p:blipFill rotWithShape="1">
          <a:blip r:embed="rId4">
            <a:alphaModFix/>
          </a:blip>
          <a:srcRect b="0" l="6470" r="-6470" t="0"/>
          <a:stretch/>
        </p:blipFill>
        <p:spPr>
          <a:xfrm>
            <a:off x="6795825" y="3353993"/>
            <a:ext cx="1766949" cy="3001656"/>
          </a:xfrm>
          <a:prstGeom prst="rect">
            <a:avLst/>
          </a:prstGeom>
          <a:noFill/>
          <a:ln>
            <a:noFill/>
          </a:ln>
        </p:spPr>
      </p:pic>
      <p:pic>
        <p:nvPicPr>
          <p:cNvPr id="241" name="Google Shape;241;p24"/>
          <p:cNvPicPr preferRelativeResize="0"/>
          <p:nvPr/>
        </p:nvPicPr>
        <p:blipFill>
          <a:blip r:embed="rId5">
            <a:alphaModFix/>
          </a:blip>
          <a:stretch>
            <a:fillRect/>
          </a:stretch>
        </p:blipFill>
        <p:spPr>
          <a:xfrm>
            <a:off x="9872250" y="3402847"/>
            <a:ext cx="1417075" cy="25919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5"/>
          <p:cNvSpPr txBox="1"/>
          <p:nvPr/>
        </p:nvSpPr>
        <p:spPr>
          <a:xfrm>
            <a:off x="11018520" y="6349881"/>
            <a:ext cx="732600" cy="307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247" name="Google Shape;247;p25"/>
          <p:cNvSpPr txBox="1"/>
          <p:nvPr/>
        </p:nvSpPr>
        <p:spPr>
          <a:xfrm>
            <a:off x="110125" y="1452938"/>
            <a:ext cx="5785800" cy="4329900"/>
          </a:xfrm>
          <a:prstGeom prst="rect">
            <a:avLst/>
          </a:prstGeom>
          <a:noFill/>
          <a:ln>
            <a:noFill/>
          </a:ln>
        </p:spPr>
        <p:txBody>
          <a:bodyPr anchorCtr="0" anchor="t" bIns="45700" lIns="91425" spcFirstLastPara="1" rIns="91425" wrap="square" tIns="45700">
            <a:spAutoFit/>
          </a:bodyPr>
          <a:lstStyle/>
          <a:p>
            <a:pPr indent="-368300" lvl="0" marL="457200" rtl="0" algn="just">
              <a:lnSpc>
                <a:spcPct val="115000"/>
              </a:lnSpc>
              <a:spcBef>
                <a:spcPts val="0"/>
              </a:spcBef>
              <a:spcAft>
                <a:spcPts val="0"/>
              </a:spcAft>
              <a:buClr>
                <a:schemeClr val="dk1"/>
              </a:buClr>
              <a:buSzPts val="2200"/>
              <a:buFont typeface="Roboto"/>
              <a:buChar char="•"/>
            </a:pPr>
            <a:r>
              <a:rPr lang="en-US" sz="2000">
                <a:solidFill>
                  <a:schemeClr val="dk1"/>
                </a:solidFill>
              </a:rPr>
              <a:t>Our goal remained the same. All personas and scenarios and their respective tasks </a:t>
            </a:r>
            <a:r>
              <a:rPr lang="en-US" sz="2000">
                <a:solidFill>
                  <a:schemeClr val="dk1"/>
                </a:solidFill>
              </a:rPr>
              <a:t>were addressed</a:t>
            </a:r>
            <a:r>
              <a:rPr lang="en-US" sz="2000">
                <a:solidFill>
                  <a:schemeClr val="dk1"/>
                </a:solidFill>
              </a:rPr>
              <a:t>.</a:t>
            </a:r>
            <a:endParaRPr sz="2000">
              <a:solidFill>
                <a:schemeClr val="dk1"/>
              </a:solidFill>
            </a:endParaRPr>
          </a:p>
          <a:p>
            <a:pPr indent="0" lvl="0" marL="457200" rtl="0" algn="just">
              <a:lnSpc>
                <a:spcPct val="115000"/>
              </a:lnSpc>
              <a:spcBef>
                <a:spcPts val="0"/>
              </a:spcBef>
              <a:spcAft>
                <a:spcPts val="0"/>
              </a:spcAft>
              <a:buNone/>
            </a:pPr>
            <a:r>
              <a:t/>
            </a:r>
            <a:endParaRPr sz="2000">
              <a:solidFill>
                <a:schemeClr val="dk1"/>
              </a:solidFill>
            </a:endParaRPr>
          </a:p>
          <a:p>
            <a:pPr indent="-355600" lvl="0" marL="457200" rtl="0" algn="just">
              <a:lnSpc>
                <a:spcPct val="115000"/>
              </a:lnSpc>
              <a:spcBef>
                <a:spcPts val="0"/>
              </a:spcBef>
              <a:spcAft>
                <a:spcPts val="0"/>
              </a:spcAft>
              <a:buClr>
                <a:schemeClr val="dk1"/>
              </a:buClr>
              <a:buSzPts val="2000"/>
              <a:buChar char="•"/>
            </a:pPr>
            <a:r>
              <a:rPr lang="en-US" sz="2000">
                <a:solidFill>
                  <a:schemeClr val="dk1"/>
                </a:solidFill>
              </a:rPr>
              <a:t>This time we had 5 participants, 2 women and 3 men with ages ranging from 19 to 48.</a:t>
            </a:r>
            <a:endParaRPr sz="2000">
              <a:solidFill>
                <a:schemeClr val="dk1"/>
              </a:solidFill>
            </a:endParaRPr>
          </a:p>
          <a:p>
            <a:pPr indent="0" lvl="0" marL="457200" rtl="0" algn="just">
              <a:lnSpc>
                <a:spcPct val="115000"/>
              </a:lnSpc>
              <a:spcBef>
                <a:spcPts val="0"/>
              </a:spcBef>
              <a:spcAft>
                <a:spcPts val="0"/>
              </a:spcAft>
              <a:buNone/>
            </a:pPr>
            <a:r>
              <a:t/>
            </a:r>
            <a:endParaRPr sz="2000">
              <a:solidFill>
                <a:schemeClr val="dk1"/>
              </a:solidFill>
            </a:endParaRPr>
          </a:p>
          <a:p>
            <a:pPr indent="-355600" lvl="0" marL="457200" rtl="0" algn="just">
              <a:lnSpc>
                <a:spcPct val="115000"/>
              </a:lnSpc>
              <a:spcBef>
                <a:spcPts val="0"/>
              </a:spcBef>
              <a:spcAft>
                <a:spcPts val="0"/>
              </a:spcAft>
              <a:buClr>
                <a:schemeClr val="dk1"/>
              </a:buClr>
              <a:buSzPts val="2000"/>
              <a:buChar char="•"/>
            </a:pPr>
            <a:r>
              <a:rPr lang="en-US" sz="2000">
                <a:solidFill>
                  <a:schemeClr val="dk1"/>
                </a:solidFill>
              </a:rPr>
              <a:t>This time we only had one main issue: we had search by name on the recipes but not on the ingredients.</a:t>
            </a:r>
            <a:endParaRPr sz="2000">
              <a:solidFill>
                <a:schemeClr val="dk1"/>
              </a:solidFill>
            </a:endParaRPr>
          </a:p>
          <a:p>
            <a:pPr indent="0" lvl="0" marL="0" rtl="0" algn="just">
              <a:lnSpc>
                <a:spcPct val="115000"/>
              </a:lnSpc>
              <a:spcBef>
                <a:spcPts val="0"/>
              </a:spcBef>
              <a:spcAft>
                <a:spcPts val="0"/>
              </a:spcAft>
              <a:buNone/>
            </a:pPr>
            <a:r>
              <a:t/>
            </a:r>
            <a:endParaRPr b="1" sz="2000">
              <a:solidFill>
                <a:schemeClr val="dk1"/>
              </a:solidFill>
            </a:endParaRPr>
          </a:p>
          <a:p>
            <a:pPr indent="0" lvl="0" marL="457200" marR="0" rtl="0" algn="just">
              <a:spcBef>
                <a:spcPts val="0"/>
              </a:spcBef>
              <a:spcAft>
                <a:spcPts val="0"/>
              </a:spcAft>
              <a:buNone/>
            </a:pPr>
            <a:r>
              <a:t/>
            </a:r>
            <a:endParaRPr sz="2000">
              <a:solidFill>
                <a:schemeClr val="dk1"/>
              </a:solidFill>
              <a:latin typeface="Roboto"/>
              <a:ea typeface="Roboto"/>
              <a:cs typeface="Roboto"/>
              <a:sym typeface="Roboto"/>
            </a:endParaRPr>
          </a:p>
        </p:txBody>
      </p:sp>
      <p:cxnSp>
        <p:nvCxnSpPr>
          <p:cNvPr id="248" name="Google Shape;248;p25"/>
          <p:cNvCxnSpPr/>
          <p:nvPr/>
        </p:nvCxnSpPr>
        <p:spPr>
          <a:xfrm>
            <a:off x="390793" y="6168980"/>
            <a:ext cx="11217600" cy="0"/>
          </a:xfrm>
          <a:prstGeom prst="straightConnector1">
            <a:avLst/>
          </a:prstGeom>
          <a:noFill/>
          <a:ln cap="flat" cmpd="sng" w="19050">
            <a:solidFill>
              <a:srgbClr val="B45F06"/>
            </a:solidFill>
            <a:prstDash val="solid"/>
            <a:round/>
            <a:headEnd len="sm" w="sm" type="none"/>
            <a:tailEnd len="sm" w="sm" type="none"/>
          </a:ln>
        </p:spPr>
      </p:cxnSp>
      <p:sp>
        <p:nvSpPr>
          <p:cNvPr id="249" name="Google Shape;249;p25"/>
          <p:cNvSpPr txBox="1"/>
          <p:nvPr/>
        </p:nvSpPr>
        <p:spPr>
          <a:xfrm>
            <a:off x="477839" y="334800"/>
            <a:ext cx="11233200" cy="551100"/>
          </a:xfrm>
          <a:prstGeom prst="rect">
            <a:avLst/>
          </a:prstGeom>
          <a:noFill/>
          <a:ln>
            <a:noFill/>
          </a:ln>
        </p:spPr>
        <p:txBody>
          <a:bodyPr anchorCtr="0" anchor="b"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4200">
                <a:solidFill>
                  <a:schemeClr val="dk1"/>
                </a:solidFill>
                <a:latin typeface="Roboto"/>
                <a:ea typeface="Roboto"/>
                <a:cs typeface="Roboto"/>
                <a:sym typeface="Roboto"/>
              </a:rPr>
              <a:t>User Evaluation of the functional prototype</a:t>
            </a:r>
            <a:endParaRPr b="1" sz="4200">
              <a:solidFill>
                <a:schemeClr val="dk1"/>
              </a:solidFill>
              <a:latin typeface="Roboto"/>
              <a:ea typeface="Roboto"/>
              <a:cs typeface="Roboto"/>
              <a:sym typeface="Roboto"/>
            </a:endParaRPr>
          </a:p>
        </p:txBody>
      </p:sp>
      <p:sp>
        <p:nvSpPr>
          <p:cNvPr id="250" name="Google Shape;250;p25"/>
          <p:cNvSpPr txBox="1"/>
          <p:nvPr/>
        </p:nvSpPr>
        <p:spPr>
          <a:xfrm>
            <a:off x="582930" y="854058"/>
            <a:ext cx="11128200" cy="431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B45F06"/>
                </a:solidFill>
                <a:latin typeface="Roboto"/>
                <a:ea typeface="Roboto"/>
                <a:cs typeface="Roboto"/>
                <a:sym typeface="Roboto"/>
              </a:rPr>
              <a:t>Cook and Go</a:t>
            </a:r>
            <a:endParaRPr b="1" sz="2800">
              <a:solidFill>
                <a:srgbClr val="B45F06"/>
              </a:solidFill>
              <a:latin typeface="Roboto"/>
              <a:ea typeface="Roboto"/>
              <a:cs typeface="Roboto"/>
              <a:sym typeface="Roboto"/>
            </a:endParaRPr>
          </a:p>
        </p:txBody>
      </p:sp>
      <p:sp>
        <p:nvSpPr>
          <p:cNvPr id="251" name="Google Shape;251;p25"/>
          <p:cNvSpPr txBox="1"/>
          <p:nvPr/>
        </p:nvSpPr>
        <p:spPr>
          <a:xfrm>
            <a:off x="476528" y="6349881"/>
            <a:ext cx="26718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HCI 2020 - 2021</a:t>
            </a:r>
            <a:endParaRPr/>
          </a:p>
        </p:txBody>
      </p:sp>
      <p:pic>
        <p:nvPicPr>
          <p:cNvPr id="252" name="Google Shape;252;p25"/>
          <p:cNvPicPr preferRelativeResize="0"/>
          <p:nvPr/>
        </p:nvPicPr>
        <p:blipFill>
          <a:blip r:embed="rId3">
            <a:alphaModFix/>
          </a:blip>
          <a:stretch>
            <a:fillRect/>
          </a:stretch>
        </p:blipFill>
        <p:spPr>
          <a:xfrm>
            <a:off x="5895920" y="1253025"/>
            <a:ext cx="6180581" cy="47297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6"/>
          <p:cNvPicPr preferRelativeResize="0"/>
          <p:nvPr/>
        </p:nvPicPr>
        <p:blipFill>
          <a:blip r:embed="rId3">
            <a:alphaModFix/>
          </a:blip>
          <a:stretch>
            <a:fillRect/>
          </a:stretch>
        </p:blipFill>
        <p:spPr>
          <a:xfrm>
            <a:off x="8714150" y="495387"/>
            <a:ext cx="2996750" cy="5867226"/>
          </a:xfrm>
          <a:prstGeom prst="rect">
            <a:avLst/>
          </a:prstGeom>
          <a:noFill/>
          <a:ln>
            <a:noFill/>
          </a:ln>
        </p:spPr>
      </p:pic>
      <p:sp>
        <p:nvSpPr>
          <p:cNvPr id="259" name="Google Shape;259;p26"/>
          <p:cNvSpPr txBox="1"/>
          <p:nvPr/>
        </p:nvSpPr>
        <p:spPr>
          <a:xfrm>
            <a:off x="477839" y="334800"/>
            <a:ext cx="11233200" cy="551100"/>
          </a:xfrm>
          <a:prstGeom prst="rect">
            <a:avLst/>
          </a:prstGeom>
          <a:noFill/>
          <a:ln>
            <a:noFill/>
          </a:ln>
        </p:spPr>
        <p:txBody>
          <a:bodyPr anchorCtr="0" anchor="b"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4200">
                <a:solidFill>
                  <a:schemeClr val="dk1"/>
                </a:solidFill>
                <a:latin typeface="Roboto"/>
                <a:ea typeface="Roboto"/>
                <a:cs typeface="Roboto"/>
                <a:sym typeface="Roboto"/>
              </a:rPr>
              <a:t>Changes</a:t>
            </a:r>
            <a:endParaRPr b="1" sz="4200">
              <a:solidFill>
                <a:schemeClr val="dk1"/>
              </a:solidFill>
              <a:latin typeface="Roboto"/>
              <a:ea typeface="Roboto"/>
              <a:cs typeface="Roboto"/>
              <a:sym typeface="Roboto"/>
            </a:endParaRPr>
          </a:p>
        </p:txBody>
      </p:sp>
      <p:sp>
        <p:nvSpPr>
          <p:cNvPr id="260" name="Google Shape;260;p26"/>
          <p:cNvSpPr txBox="1"/>
          <p:nvPr/>
        </p:nvSpPr>
        <p:spPr>
          <a:xfrm>
            <a:off x="582930" y="854058"/>
            <a:ext cx="11128200" cy="431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B45F06"/>
                </a:solidFill>
                <a:latin typeface="Roboto"/>
                <a:ea typeface="Roboto"/>
                <a:cs typeface="Roboto"/>
                <a:sym typeface="Roboto"/>
              </a:rPr>
              <a:t>Cook and Go</a:t>
            </a:r>
            <a:endParaRPr b="1" sz="2800">
              <a:solidFill>
                <a:srgbClr val="B45F06"/>
              </a:solidFill>
              <a:latin typeface="Roboto"/>
              <a:ea typeface="Roboto"/>
              <a:cs typeface="Roboto"/>
              <a:sym typeface="Roboto"/>
            </a:endParaRPr>
          </a:p>
        </p:txBody>
      </p:sp>
      <p:sp>
        <p:nvSpPr>
          <p:cNvPr id="261" name="Google Shape;261;p26"/>
          <p:cNvSpPr txBox="1"/>
          <p:nvPr/>
        </p:nvSpPr>
        <p:spPr>
          <a:xfrm>
            <a:off x="582925" y="1438675"/>
            <a:ext cx="3152100" cy="13914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0"/>
              </a:spcBef>
              <a:spcAft>
                <a:spcPts val="0"/>
              </a:spcAft>
              <a:buNone/>
            </a:pPr>
            <a:r>
              <a:rPr lang="en-US" sz="1800">
                <a:solidFill>
                  <a:schemeClr val="dk1"/>
                </a:solidFill>
              </a:rPr>
              <a:t>Added a “search by name” field on the ingredients page.</a:t>
            </a:r>
            <a:endParaRPr sz="1800">
              <a:solidFill>
                <a:schemeClr val="dk1"/>
              </a:solidFill>
            </a:endParaRPr>
          </a:p>
          <a:p>
            <a:pPr indent="0" lvl="0" marL="0" rtl="0" algn="just">
              <a:lnSpc>
                <a:spcPct val="115000"/>
              </a:lnSpc>
              <a:spcBef>
                <a:spcPts val="0"/>
              </a:spcBef>
              <a:spcAft>
                <a:spcPts val="0"/>
              </a:spcAft>
              <a:buNone/>
            </a:pPr>
            <a:r>
              <a:t/>
            </a:r>
            <a:endParaRPr b="1" sz="2000">
              <a:solidFill>
                <a:schemeClr val="dk1"/>
              </a:solidFill>
            </a:endParaRPr>
          </a:p>
          <a:p>
            <a:pPr indent="0" lvl="0" marL="457200" marR="0" rtl="0" algn="just">
              <a:spcBef>
                <a:spcPts val="0"/>
              </a:spcBef>
              <a:spcAft>
                <a:spcPts val="0"/>
              </a:spcAft>
              <a:buNone/>
            </a:pPr>
            <a:r>
              <a:t/>
            </a:r>
            <a:endParaRPr sz="2000">
              <a:solidFill>
                <a:schemeClr val="dk1"/>
              </a:solidFill>
              <a:latin typeface="Roboto"/>
              <a:ea typeface="Roboto"/>
              <a:cs typeface="Roboto"/>
              <a:sym typeface="Roboto"/>
            </a:endParaRPr>
          </a:p>
        </p:txBody>
      </p:sp>
      <p:sp>
        <p:nvSpPr>
          <p:cNvPr id="262" name="Google Shape;262;p26"/>
          <p:cNvSpPr/>
          <p:nvPr/>
        </p:nvSpPr>
        <p:spPr>
          <a:xfrm>
            <a:off x="7397238" y="2997900"/>
            <a:ext cx="1199100" cy="4311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a:off x="8363200" y="885900"/>
            <a:ext cx="3347700" cy="9477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26"/>
          <p:cNvPicPr preferRelativeResize="0"/>
          <p:nvPr/>
        </p:nvPicPr>
        <p:blipFill>
          <a:blip r:embed="rId4">
            <a:alphaModFix/>
          </a:blip>
          <a:stretch>
            <a:fillRect/>
          </a:stretch>
        </p:blipFill>
        <p:spPr>
          <a:xfrm>
            <a:off x="3761187" y="434824"/>
            <a:ext cx="3518256" cy="5867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7"/>
          <p:cNvSpPr txBox="1"/>
          <p:nvPr/>
        </p:nvSpPr>
        <p:spPr>
          <a:xfrm>
            <a:off x="11018520" y="6349881"/>
            <a:ext cx="732600" cy="307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270" name="Google Shape;270;p27"/>
          <p:cNvSpPr txBox="1"/>
          <p:nvPr/>
        </p:nvSpPr>
        <p:spPr>
          <a:xfrm>
            <a:off x="477839" y="334800"/>
            <a:ext cx="11233200" cy="551100"/>
          </a:xfrm>
          <a:prstGeom prst="rect">
            <a:avLst/>
          </a:prstGeom>
          <a:noFill/>
          <a:ln>
            <a:noFill/>
          </a:ln>
        </p:spPr>
        <p:txBody>
          <a:bodyPr anchorCtr="0" anchor="b"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4200">
                <a:solidFill>
                  <a:schemeClr val="dk1"/>
                </a:solidFill>
                <a:latin typeface="Roboto"/>
                <a:ea typeface="Roboto"/>
                <a:cs typeface="Roboto"/>
                <a:sym typeface="Roboto"/>
              </a:rPr>
              <a:t>Demo</a:t>
            </a:r>
            <a:endParaRPr b="1" sz="4200">
              <a:solidFill>
                <a:schemeClr val="dk1"/>
              </a:solidFill>
              <a:latin typeface="Roboto"/>
              <a:ea typeface="Roboto"/>
              <a:cs typeface="Roboto"/>
              <a:sym typeface="Roboto"/>
            </a:endParaRPr>
          </a:p>
        </p:txBody>
      </p:sp>
      <p:sp>
        <p:nvSpPr>
          <p:cNvPr id="271" name="Google Shape;271;p27"/>
          <p:cNvSpPr txBox="1"/>
          <p:nvPr/>
        </p:nvSpPr>
        <p:spPr>
          <a:xfrm>
            <a:off x="582930" y="854058"/>
            <a:ext cx="11128200" cy="431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B45F06"/>
                </a:solidFill>
                <a:latin typeface="Roboto"/>
                <a:ea typeface="Roboto"/>
                <a:cs typeface="Roboto"/>
                <a:sym typeface="Roboto"/>
              </a:rPr>
              <a:t>Cook and Go</a:t>
            </a:r>
            <a:endParaRPr b="1" sz="2800">
              <a:solidFill>
                <a:srgbClr val="B45F06"/>
              </a:solidFill>
              <a:latin typeface="Roboto"/>
              <a:ea typeface="Roboto"/>
              <a:cs typeface="Roboto"/>
              <a:sym typeface="Roboto"/>
            </a:endParaRPr>
          </a:p>
        </p:txBody>
      </p:sp>
      <p:sp>
        <p:nvSpPr>
          <p:cNvPr id="272" name="Google Shape;272;p27"/>
          <p:cNvSpPr txBox="1"/>
          <p:nvPr/>
        </p:nvSpPr>
        <p:spPr>
          <a:xfrm>
            <a:off x="476528" y="6349881"/>
            <a:ext cx="26718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HCI 2020 - 2021</a:t>
            </a:r>
            <a:endParaRPr/>
          </a:p>
        </p:txBody>
      </p:sp>
      <p:pic>
        <p:nvPicPr>
          <p:cNvPr id="273" name="Google Shape;273;p27" title="J1Y9DP3Xli.mp4">
            <a:hlinkClick r:id="rId3"/>
          </p:cNvPr>
          <p:cNvPicPr preferRelativeResize="0"/>
          <p:nvPr/>
        </p:nvPicPr>
        <p:blipFill>
          <a:blip r:embed="rId4">
            <a:alphaModFix/>
          </a:blip>
          <a:stretch>
            <a:fillRect/>
          </a:stretch>
        </p:blipFill>
        <p:spPr>
          <a:xfrm>
            <a:off x="3240825" y="137538"/>
            <a:ext cx="2855175" cy="6046300"/>
          </a:xfrm>
          <a:prstGeom prst="rect">
            <a:avLst/>
          </a:prstGeom>
          <a:noFill/>
          <a:ln>
            <a:noFill/>
          </a:ln>
        </p:spPr>
      </p:pic>
      <p:pic>
        <p:nvPicPr>
          <p:cNvPr id="274" name="Google Shape;274;p27" title="hbH0QriYJg.mp4">
            <a:hlinkClick r:id="rId5"/>
          </p:cNvPr>
          <p:cNvPicPr preferRelativeResize="0"/>
          <p:nvPr/>
        </p:nvPicPr>
        <p:blipFill>
          <a:blip r:embed="rId6">
            <a:alphaModFix/>
          </a:blip>
          <a:stretch>
            <a:fillRect/>
          </a:stretch>
        </p:blipFill>
        <p:spPr>
          <a:xfrm>
            <a:off x="7413300" y="137568"/>
            <a:ext cx="2855175" cy="6046257"/>
          </a:xfrm>
          <a:prstGeom prst="rect">
            <a:avLst/>
          </a:prstGeom>
          <a:noFill/>
          <a:ln>
            <a:noFill/>
          </a:ln>
        </p:spPr>
      </p:pic>
      <p:cxnSp>
        <p:nvCxnSpPr>
          <p:cNvPr id="275" name="Google Shape;275;p27"/>
          <p:cNvCxnSpPr/>
          <p:nvPr/>
        </p:nvCxnSpPr>
        <p:spPr>
          <a:xfrm>
            <a:off x="390793" y="6168980"/>
            <a:ext cx="11217600" cy="0"/>
          </a:xfrm>
          <a:prstGeom prst="straightConnector1">
            <a:avLst/>
          </a:prstGeom>
          <a:noFill/>
          <a:ln cap="flat" cmpd="sng" w="19050">
            <a:solidFill>
              <a:srgbClr val="B45F06"/>
            </a:solidFill>
            <a:prstDash val="solid"/>
            <a:round/>
            <a:headEnd len="sm" w="sm" type="none"/>
            <a:tailEnd len="sm" w="sm" type="none"/>
          </a:ln>
        </p:spPr>
      </p:cxnSp>
      <p:sp>
        <p:nvSpPr>
          <p:cNvPr id="276" name="Google Shape;276;p27"/>
          <p:cNvSpPr txBox="1"/>
          <p:nvPr/>
        </p:nvSpPr>
        <p:spPr>
          <a:xfrm>
            <a:off x="1528625" y="1523125"/>
            <a:ext cx="1619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latin typeface="Calibri"/>
                <a:ea typeface="Calibri"/>
                <a:cs typeface="Calibri"/>
                <a:sym typeface="Calibri"/>
              </a:rPr>
              <a:t>Tasks 1 and 2</a:t>
            </a:r>
            <a:endParaRPr sz="1600">
              <a:latin typeface="Calibri"/>
              <a:ea typeface="Calibri"/>
              <a:cs typeface="Calibri"/>
              <a:sym typeface="Calibri"/>
            </a:endParaRPr>
          </a:p>
        </p:txBody>
      </p:sp>
      <p:sp>
        <p:nvSpPr>
          <p:cNvPr id="277" name="Google Shape;277;p27"/>
          <p:cNvSpPr txBox="1"/>
          <p:nvPr/>
        </p:nvSpPr>
        <p:spPr>
          <a:xfrm>
            <a:off x="6096000" y="1523125"/>
            <a:ext cx="1619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latin typeface="Calibri"/>
                <a:ea typeface="Calibri"/>
                <a:cs typeface="Calibri"/>
                <a:sym typeface="Calibri"/>
              </a:rPr>
              <a:t>Task 3</a:t>
            </a:r>
            <a:endParaRPr sz="16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8"/>
          <p:cNvSpPr txBox="1"/>
          <p:nvPr/>
        </p:nvSpPr>
        <p:spPr>
          <a:xfrm>
            <a:off x="11018520" y="6349881"/>
            <a:ext cx="732600" cy="307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283" name="Google Shape;283;p28"/>
          <p:cNvSpPr txBox="1"/>
          <p:nvPr/>
        </p:nvSpPr>
        <p:spPr>
          <a:xfrm>
            <a:off x="477850" y="1392550"/>
            <a:ext cx="5785800" cy="14622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0"/>
              </a:spcBef>
              <a:spcAft>
                <a:spcPts val="0"/>
              </a:spcAft>
              <a:buNone/>
            </a:pPr>
            <a:r>
              <a:rPr lang="en-US" sz="2000">
                <a:solidFill>
                  <a:schemeClr val="dk1"/>
                </a:solidFill>
              </a:rPr>
              <a:t>The next step for Cook and Go would be to implement a feature to allow users to add their own recipes and ingredients. </a:t>
            </a:r>
            <a:endParaRPr b="1" sz="2000">
              <a:solidFill>
                <a:schemeClr val="dk1"/>
              </a:solidFill>
            </a:endParaRPr>
          </a:p>
          <a:p>
            <a:pPr indent="0" lvl="0" marL="457200" marR="0" rtl="0" algn="just">
              <a:spcBef>
                <a:spcPts val="0"/>
              </a:spcBef>
              <a:spcAft>
                <a:spcPts val="0"/>
              </a:spcAft>
              <a:buNone/>
            </a:pPr>
            <a:r>
              <a:t/>
            </a:r>
            <a:endParaRPr sz="2000">
              <a:solidFill>
                <a:schemeClr val="dk1"/>
              </a:solidFill>
              <a:latin typeface="Roboto"/>
              <a:ea typeface="Roboto"/>
              <a:cs typeface="Roboto"/>
              <a:sym typeface="Roboto"/>
            </a:endParaRPr>
          </a:p>
        </p:txBody>
      </p:sp>
      <p:sp>
        <p:nvSpPr>
          <p:cNvPr id="284" name="Google Shape;284;p28"/>
          <p:cNvSpPr txBox="1"/>
          <p:nvPr/>
        </p:nvSpPr>
        <p:spPr>
          <a:xfrm>
            <a:off x="477839" y="334800"/>
            <a:ext cx="11233200" cy="551100"/>
          </a:xfrm>
          <a:prstGeom prst="rect">
            <a:avLst/>
          </a:prstGeom>
          <a:noFill/>
          <a:ln>
            <a:noFill/>
          </a:ln>
        </p:spPr>
        <p:txBody>
          <a:bodyPr anchorCtr="0" anchor="b"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4200">
                <a:solidFill>
                  <a:schemeClr val="dk1"/>
                </a:solidFill>
                <a:latin typeface="Roboto"/>
                <a:ea typeface="Roboto"/>
                <a:cs typeface="Roboto"/>
                <a:sym typeface="Roboto"/>
              </a:rPr>
              <a:t>Future Work</a:t>
            </a:r>
            <a:endParaRPr b="1" sz="4200">
              <a:solidFill>
                <a:schemeClr val="dk1"/>
              </a:solidFill>
              <a:latin typeface="Roboto"/>
              <a:ea typeface="Roboto"/>
              <a:cs typeface="Roboto"/>
              <a:sym typeface="Roboto"/>
            </a:endParaRPr>
          </a:p>
        </p:txBody>
      </p:sp>
      <p:sp>
        <p:nvSpPr>
          <p:cNvPr id="285" name="Google Shape;285;p28"/>
          <p:cNvSpPr txBox="1"/>
          <p:nvPr/>
        </p:nvSpPr>
        <p:spPr>
          <a:xfrm>
            <a:off x="582930" y="854058"/>
            <a:ext cx="11128200" cy="431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B45F06"/>
                </a:solidFill>
                <a:latin typeface="Roboto"/>
                <a:ea typeface="Roboto"/>
                <a:cs typeface="Roboto"/>
                <a:sym typeface="Roboto"/>
              </a:rPr>
              <a:t>Cook and Go</a:t>
            </a:r>
            <a:endParaRPr b="1" sz="2800">
              <a:solidFill>
                <a:srgbClr val="B45F06"/>
              </a:solidFill>
              <a:latin typeface="Roboto"/>
              <a:ea typeface="Roboto"/>
              <a:cs typeface="Roboto"/>
              <a:sym typeface="Roboto"/>
            </a:endParaRPr>
          </a:p>
        </p:txBody>
      </p:sp>
      <p:sp>
        <p:nvSpPr>
          <p:cNvPr id="286" name="Google Shape;286;p28"/>
          <p:cNvSpPr txBox="1"/>
          <p:nvPr/>
        </p:nvSpPr>
        <p:spPr>
          <a:xfrm>
            <a:off x="476528" y="6349881"/>
            <a:ext cx="26718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HCI 2020 - 2021</a:t>
            </a:r>
            <a:endParaRPr/>
          </a:p>
        </p:txBody>
      </p:sp>
      <p:pic>
        <p:nvPicPr>
          <p:cNvPr id="287" name="Google Shape;287;p28"/>
          <p:cNvPicPr preferRelativeResize="0"/>
          <p:nvPr/>
        </p:nvPicPr>
        <p:blipFill>
          <a:blip r:embed="rId3">
            <a:alphaModFix/>
          </a:blip>
          <a:stretch>
            <a:fillRect/>
          </a:stretch>
        </p:blipFill>
        <p:spPr>
          <a:xfrm>
            <a:off x="7924725" y="4575338"/>
            <a:ext cx="2867150" cy="1610975"/>
          </a:xfrm>
          <a:prstGeom prst="rect">
            <a:avLst/>
          </a:prstGeom>
          <a:noFill/>
          <a:ln>
            <a:noFill/>
          </a:ln>
        </p:spPr>
      </p:pic>
      <p:cxnSp>
        <p:nvCxnSpPr>
          <p:cNvPr id="288" name="Google Shape;288;p28"/>
          <p:cNvCxnSpPr/>
          <p:nvPr/>
        </p:nvCxnSpPr>
        <p:spPr>
          <a:xfrm>
            <a:off x="390793" y="6168980"/>
            <a:ext cx="11217600" cy="0"/>
          </a:xfrm>
          <a:prstGeom prst="straightConnector1">
            <a:avLst/>
          </a:prstGeom>
          <a:noFill/>
          <a:ln cap="flat" cmpd="sng" w="19050">
            <a:solidFill>
              <a:srgbClr val="B45F06"/>
            </a:solidFill>
            <a:prstDash val="solid"/>
            <a:round/>
            <a:headEnd len="sm" w="sm" type="none"/>
            <a:tailEnd len="sm" w="sm" type="none"/>
          </a:ln>
        </p:spPr>
      </p:cxnSp>
      <p:pic>
        <p:nvPicPr>
          <p:cNvPr id="289" name="Google Shape;289;p28"/>
          <p:cNvPicPr preferRelativeResize="0"/>
          <p:nvPr/>
        </p:nvPicPr>
        <p:blipFill>
          <a:blip r:embed="rId4">
            <a:alphaModFix/>
          </a:blip>
          <a:stretch>
            <a:fillRect/>
          </a:stretch>
        </p:blipFill>
        <p:spPr>
          <a:xfrm>
            <a:off x="7986700" y="334800"/>
            <a:ext cx="2743200" cy="1684074"/>
          </a:xfrm>
          <a:prstGeom prst="rect">
            <a:avLst/>
          </a:prstGeom>
          <a:noFill/>
          <a:ln>
            <a:noFill/>
          </a:ln>
        </p:spPr>
      </p:pic>
      <p:pic>
        <p:nvPicPr>
          <p:cNvPr id="290" name="Google Shape;290;p28"/>
          <p:cNvPicPr preferRelativeResize="0"/>
          <p:nvPr/>
        </p:nvPicPr>
        <p:blipFill>
          <a:blip r:embed="rId5">
            <a:alphaModFix/>
          </a:blip>
          <a:stretch>
            <a:fillRect/>
          </a:stretch>
        </p:blipFill>
        <p:spPr>
          <a:xfrm>
            <a:off x="7529500" y="2271487"/>
            <a:ext cx="3657600" cy="2168800"/>
          </a:xfrm>
          <a:prstGeom prst="rect">
            <a:avLst/>
          </a:prstGeom>
          <a:noFill/>
          <a:ln>
            <a:noFill/>
          </a:ln>
        </p:spPr>
      </p:pic>
      <p:pic>
        <p:nvPicPr>
          <p:cNvPr id="291" name="Google Shape;291;p28" title="Chart"/>
          <p:cNvPicPr preferRelativeResize="0"/>
          <p:nvPr/>
        </p:nvPicPr>
        <p:blipFill>
          <a:blip r:embed="rId6">
            <a:alphaModFix/>
          </a:blip>
          <a:stretch>
            <a:fillRect/>
          </a:stretch>
        </p:blipFill>
        <p:spPr>
          <a:xfrm>
            <a:off x="434325" y="2561485"/>
            <a:ext cx="5872850" cy="342658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9"/>
          <p:cNvSpPr txBox="1"/>
          <p:nvPr/>
        </p:nvSpPr>
        <p:spPr>
          <a:xfrm>
            <a:off x="11018520" y="6349881"/>
            <a:ext cx="732600" cy="307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297" name="Google Shape;297;p29"/>
          <p:cNvSpPr txBox="1"/>
          <p:nvPr/>
        </p:nvSpPr>
        <p:spPr>
          <a:xfrm>
            <a:off x="477850" y="1392550"/>
            <a:ext cx="5785800" cy="11082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en-US" sz="2000">
                <a:solidFill>
                  <a:schemeClr val="dk1"/>
                </a:solidFill>
              </a:rPr>
              <a:t>We would like to thank our participants and the teachers who helped us with Android Studio. </a:t>
            </a:r>
            <a:r>
              <a:rPr lang="en-US" sz="2000">
                <a:solidFill>
                  <a:schemeClr val="dk1"/>
                </a:solidFill>
              </a:rPr>
              <a:t> </a:t>
            </a:r>
            <a:endParaRPr b="1" sz="2000">
              <a:solidFill>
                <a:schemeClr val="dk1"/>
              </a:solidFill>
            </a:endParaRPr>
          </a:p>
          <a:p>
            <a:pPr indent="0" lvl="0" marL="457200" marR="0" rtl="0" algn="l">
              <a:spcBef>
                <a:spcPts val="0"/>
              </a:spcBef>
              <a:spcAft>
                <a:spcPts val="0"/>
              </a:spcAft>
              <a:buNone/>
            </a:pPr>
            <a:r>
              <a:t/>
            </a:r>
            <a:endParaRPr sz="2000">
              <a:solidFill>
                <a:schemeClr val="dk1"/>
              </a:solidFill>
              <a:latin typeface="Roboto"/>
              <a:ea typeface="Roboto"/>
              <a:cs typeface="Roboto"/>
              <a:sym typeface="Roboto"/>
            </a:endParaRPr>
          </a:p>
        </p:txBody>
      </p:sp>
      <p:cxnSp>
        <p:nvCxnSpPr>
          <p:cNvPr id="298" name="Google Shape;298;p29"/>
          <p:cNvCxnSpPr/>
          <p:nvPr/>
        </p:nvCxnSpPr>
        <p:spPr>
          <a:xfrm>
            <a:off x="390793" y="6168980"/>
            <a:ext cx="11217600" cy="0"/>
          </a:xfrm>
          <a:prstGeom prst="straightConnector1">
            <a:avLst/>
          </a:prstGeom>
          <a:noFill/>
          <a:ln cap="flat" cmpd="sng" w="19050">
            <a:solidFill>
              <a:srgbClr val="B45F06"/>
            </a:solidFill>
            <a:prstDash val="solid"/>
            <a:round/>
            <a:headEnd len="sm" w="sm" type="none"/>
            <a:tailEnd len="sm" w="sm" type="none"/>
          </a:ln>
        </p:spPr>
      </p:cxnSp>
      <p:sp>
        <p:nvSpPr>
          <p:cNvPr id="299" name="Google Shape;299;p29"/>
          <p:cNvSpPr txBox="1"/>
          <p:nvPr/>
        </p:nvSpPr>
        <p:spPr>
          <a:xfrm>
            <a:off x="477839" y="334800"/>
            <a:ext cx="11233200" cy="551100"/>
          </a:xfrm>
          <a:prstGeom prst="rect">
            <a:avLst/>
          </a:prstGeom>
          <a:noFill/>
          <a:ln>
            <a:noFill/>
          </a:ln>
        </p:spPr>
        <p:txBody>
          <a:bodyPr anchorCtr="0" anchor="b"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4200">
                <a:solidFill>
                  <a:schemeClr val="dk1"/>
                </a:solidFill>
                <a:latin typeface="Roboto"/>
                <a:ea typeface="Roboto"/>
                <a:cs typeface="Roboto"/>
                <a:sym typeface="Roboto"/>
              </a:rPr>
              <a:t>Acknowledgments</a:t>
            </a:r>
            <a:endParaRPr b="1" sz="4200">
              <a:solidFill>
                <a:schemeClr val="dk1"/>
              </a:solidFill>
              <a:latin typeface="Roboto"/>
              <a:ea typeface="Roboto"/>
              <a:cs typeface="Roboto"/>
              <a:sym typeface="Roboto"/>
            </a:endParaRPr>
          </a:p>
        </p:txBody>
      </p:sp>
      <p:sp>
        <p:nvSpPr>
          <p:cNvPr id="300" name="Google Shape;300;p29"/>
          <p:cNvSpPr txBox="1"/>
          <p:nvPr/>
        </p:nvSpPr>
        <p:spPr>
          <a:xfrm>
            <a:off x="531905" y="923683"/>
            <a:ext cx="11128200" cy="431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B45F06"/>
                </a:solidFill>
                <a:latin typeface="Roboto"/>
                <a:ea typeface="Roboto"/>
                <a:cs typeface="Roboto"/>
                <a:sym typeface="Roboto"/>
              </a:rPr>
              <a:t>Cook and Go</a:t>
            </a:r>
            <a:endParaRPr b="1" sz="2800">
              <a:solidFill>
                <a:srgbClr val="B45F06"/>
              </a:solidFill>
              <a:latin typeface="Roboto"/>
              <a:ea typeface="Roboto"/>
              <a:cs typeface="Roboto"/>
              <a:sym typeface="Roboto"/>
            </a:endParaRPr>
          </a:p>
        </p:txBody>
      </p:sp>
      <p:sp>
        <p:nvSpPr>
          <p:cNvPr id="301" name="Google Shape;301;p29"/>
          <p:cNvSpPr txBox="1"/>
          <p:nvPr/>
        </p:nvSpPr>
        <p:spPr>
          <a:xfrm>
            <a:off x="476528" y="6349881"/>
            <a:ext cx="26718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HCI 2020 - 2021</a:t>
            </a:r>
            <a:endParaRPr/>
          </a:p>
        </p:txBody>
      </p:sp>
      <p:sp>
        <p:nvSpPr>
          <p:cNvPr id="302" name="Google Shape;302;p29"/>
          <p:cNvSpPr txBox="1"/>
          <p:nvPr/>
        </p:nvSpPr>
        <p:spPr>
          <a:xfrm>
            <a:off x="5815000" y="5844975"/>
            <a:ext cx="82296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(This presentation is based on a template produced by Bernardo Marques)</a:t>
            </a:r>
            <a:endParaRPr>
              <a:solidFill>
                <a:schemeClr val="dk1"/>
              </a:solidFill>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303" name="Google Shape;303;p29"/>
          <p:cNvPicPr preferRelativeResize="0"/>
          <p:nvPr/>
        </p:nvPicPr>
        <p:blipFill>
          <a:blip r:embed="rId3">
            <a:alphaModFix/>
          </a:blip>
          <a:stretch>
            <a:fillRect/>
          </a:stretch>
        </p:blipFill>
        <p:spPr>
          <a:xfrm>
            <a:off x="4171975" y="2278300"/>
            <a:ext cx="3271825" cy="3325450"/>
          </a:xfrm>
          <a:prstGeom prst="rect">
            <a:avLst/>
          </a:prstGeom>
          <a:noFill/>
          <a:ln>
            <a:noFill/>
          </a:ln>
        </p:spPr>
      </p:pic>
      <p:pic>
        <p:nvPicPr>
          <p:cNvPr id="304" name="Google Shape;304;p29"/>
          <p:cNvPicPr preferRelativeResize="0"/>
          <p:nvPr/>
        </p:nvPicPr>
        <p:blipFill>
          <a:blip r:embed="rId4">
            <a:alphaModFix/>
          </a:blip>
          <a:stretch>
            <a:fillRect/>
          </a:stretch>
        </p:blipFill>
        <p:spPr>
          <a:xfrm>
            <a:off x="6396100" y="2500750"/>
            <a:ext cx="426912" cy="5511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0"/>
          <p:cNvSpPr txBox="1"/>
          <p:nvPr/>
        </p:nvSpPr>
        <p:spPr>
          <a:xfrm>
            <a:off x="11018520" y="6349881"/>
            <a:ext cx="732600" cy="307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cxnSp>
        <p:nvCxnSpPr>
          <p:cNvPr id="310" name="Google Shape;310;p30"/>
          <p:cNvCxnSpPr/>
          <p:nvPr/>
        </p:nvCxnSpPr>
        <p:spPr>
          <a:xfrm>
            <a:off x="390793" y="6168980"/>
            <a:ext cx="11217600" cy="0"/>
          </a:xfrm>
          <a:prstGeom prst="straightConnector1">
            <a:avLst/>
          </a:prstGeom>
          <a:noFill/>
          <a:ln cap="flat" cmpd="sng" w="19050">
            <a:solidFill>
              <a:srgbClr val="B45F06"/>
            </a:solidFill>
            <a:prstDash val="solid"/>
            <a:round/>
            <a:headEnd len="sm" w="sm" type="none"/>
            <a:tailEnd len="sm" w="sm" type="none"/>
          </a:ln>
        </p:spPr>
      </p:cxnSp>
      <p:sp>
        <p:nvSpPr>
          <p:cNvPr id="311" name="Google Shape;311;p30"/>
          <p:cNvSpPr txBox="1"/>
          <p:nvPr/>
        </p:nvSpPr>
        <p:spPr>
          <a:xfrm>
            <a:off x="390800" y="334800"/>
            <a:ext cx="11320200" cy="551100"/>
          </a:xfrm>
          <a:prstGeom prst="rect">
            <a:avLst/>
          </a:prstGeom>
          <a:noFill/>
          <a:ln>
            <a:noFill/>
          </a:ln>
        </p:spPr>
        <p:txBody>
          <a:bodyPr anchorCtr="0" anchor="b"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4200">
                <a:solidFill>
                  <a:schemeClr val="dk1"/>
                </a:solidFill>
                <a:latin typeface="Roboto"/>
                <a:ea typeface="Roboto"/>
                <a:cs typeface="Roboto"/>
                <a:sym typeface="Roboto"/>
              </a:rPr>
              <a:t>Questions</a:t>
            </a:r>
            <a:endParaRPr b="1" sz="4200">
              <a:solidFill>
                <a:schemeClr val="dk1"/>
              </a:solidFill>
              <a:latin typeface="Roboto"/>
              <a:ea typeface="Roboto"/>
              <a:cs typeface="Roboto"/>
              <a:sym typeface="Roboto"/>
            </a:endParaRPr>
          </a:p>
        </p:txBody>
      </p:sp>
      <p:sp>
        <p:nvSpPr>
          <p:cNvPr id="312" name="Google Shape;312;p30"/>
          <p:cNvSpPr txBox="1"/>
          <p:nvPr/>
        </p:nvSpPr>
        <p:spPr>
          <a:xfrm>
            <a:off x="531905" y="923683"/>
            <a:ext cx="11128200" cy="431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B45F06"/>
                </a:solidFill>
                <a:latin typeface="Roboto"/>
                <a:ea typeface="Roboto"/>
                <a:cs typeface="Roboto"/>
                <a:sym typeface="Roboto"/>
              </a:rPr>
              <a:t>Cook and Go</a:t>
            </a:r>
            <a:endParaRPr b="1" sz="2800">
              <a:solidFill>
                <a:srgbClr val="B45F06"/>
              </a:solidFill>
              <a:latin typeface="Roboto"/>
              <a:ea typeface="Roboto"/>
              <a:cs typeface="Roboto"/>
              <a:sym typeface="Roboto"/>
            </a:endParaRPr>
          </a:p>
        </p:txBody>
      </p:sp>
      <p:sp>
        <p:nvSpPr>
          <p:cNvPr id="313" name="Google Shape;313;p30"/>
          <p:cNvSpPr txBox="1"/>
          <p:nvPr/>
        </p:nvSpPr>
        <p:spPr>
          <a:xfrm>
            <a:off x="476528" y="6349881"/>
            <a:ext cx="26718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HCI 2020 - 2021</a:t>
            </a:r>
            <a:endParaRPr/>
          </a:p>
        </p:txBody>
      </p:sp>
      <p:pic>
        <p:nvPicPr>
          <p:cNvPr id="314" name="Google Shape;314;p30"/>
          <p:cNvPicPr preferRelativeResize="0"/>
          <p:nvPr/>
        </p:nvPicPr>
        <p:blipFill>
          <a:blip r:embed="rId3">
            <a:alphaModFix/>
          </a:blip>
          <a:stretch>
            <a:fillRect/>
          </a:stretch>
        </p:blipFill>
        <p:spPr>
          <a:xfrm>
            <a:off x="4161963" y="2015568"/>
            <a:ext cx="3864975" cy="2826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nvSpPr>
        <p:spPr>
          <a:xfrm>
            <a:off x="477839" y="334800"/>
            <a:ext cx="11233150" cy="551025"/>
          </a:xfrm>
          <a:prstGeom prst="rect">
            <a:avLst/>
          </a:prstGeom>
          <a:noFill/>
          <a:ln>
            <a:noFill/>
          </a:ln>
        </p:spPr>
        <p:txBody>
          <a:bodyPr anchorCtr="0" anchor="b" bIns="45700" lIns="91425" spcFirstLastPara="1" rIns="91425" wrap="square" tIns="45700">
            <a:normAutofit fontScale="70000" lnSpcReduction="20000"/>
          </a:bodyPr>
          <a:lstStyle/>
          <a:p>
            <a:pPr indent="0" lvl="0" marL="0" marR="0" rtl="0" algn="l">
              <a:lnSpc>
                <a:spcPct val="90000"/>
              </a:lnSpc>
              <a:spcBef>
                <a:spcPts val="0"/>
              </a:spcBef>
              <a:spcAft>
                <a:spcPts val="0"/>
              </a:spcAft>
              <a:buClr>
                <a:schemeClr val="dk1"/>
              </a:buClr>
              <a:buSzPct val="100000"/>
              <a:buFont typeface="Calibri"/>
              <a:buNone/>
            </a:pPr>
            <a:r>
              <a:rPr b="1" lang="en-US" sz="6000">
                <a:solidFill>
                  <a:schemeClr val="dk1"/>
                </a:solidFill>
                <a:latin typeface="Roboto"/>
                <a:ea typeface="Roboto"/>
                <a:cs typeface="Roboto"/>
                <a:sym typeface="Roboto"/>
              </a:rPr>
              <a:t>Introduction</a:t>
            </a:r>
            <a:endParaRPr>
              <a:latin typeface="Roboto"/>
              <a:ea typeface="Roboto"/>
              <a:cs typeface="Roboto"/>
              <a:sym typeface="Roboto"/>
            </a:endParaRPr>
          </a:p>
        </p:txBody>
      </p:sp>
      <p:sp>
        <p:nvSpPr>
          <p:cNvPr id="96" name="Google Shape;96;p14"/>
          <p:cNvSpPr txBox="1"/>
          <p:nvPr/>
        </p:nvSpPr>
        <p:spPr>
          <a:xfrm>
            <a:off x="11018520" y="6349881"/>
            <a:ext cx="732646" cy="307776"/>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97" name="Google Shape;97;p14"/>
          <p:cNvSpPr txBox="1"/>
          <p:nvPr/>
        </p:nvSpPr>
        <p:spPr>
          <a:xfrm>
            <a:off x="477836" y="1783684"/>
            <a:ext cx="6924900" cy="2555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Roboto"/>
                <a:ea typeface="Roboto"/>
                <a:cs typeface="Roboto"/>
                <a:sym typeface="Roboto"/>
              </a:rPr>
              <a:t>Cooking</a:t>
            </a:r>
            <a:endParaRPr sz="2000">
              <a:solidFill>
                <a:schemeClr val="dk1"/>
              </a:solidFill>
              <a:latin typeface="Roboto"/>
              <a:ea typeface="Roboto"/>
              <a:cs typeface="Roboto"/>
              <a:sym typeface="Roboto"/>
            </a:endParaRPr>
          </a:p>
          <a:p>
            <a:pPr indent="-355600" lvl="0" marL="457200" marR="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Essential </a:t>
            </a:r>
            <a:r>
              <a:rPr lang="en-US" sz="2000">
                <a:solidFill>
                  <a:schemeClr val="dk1"/>
                </a:solidFill>
                <a:latin typeface="Roboto"/>
                <a:ea typeface="Roboto"/>
                <a:cs typeface="Roboto"/>
                <a:sym typeface="Roboto"/>
              </a:rPr>
              <a:t>activity</a:t>
            </a:r>
            <a:endParaRPr sz="2000">
              <a:solidFill>
                <a:schemeClr val="dk1"/>
              </a:solidFill>
              <a:latin typeface="Roboto"/>
              <a:ea typeface="Roboto"/>
              <a:cs typeface="Roboto"/>
              <a:sym typeface="Roboto"/>
            </a:endParaRPr>
          </a:p>
          <a:p>
            <a:pPr indent="-355600" lvl="0" marL="457200" marR="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Enjoyed by some, despised by others</a:t>
            </a:r>
            <a:endParaRPr sz="2000">
              <a:solidFill>
                <a:schemeClr val="dk1"/>
              </a:solidFill>
              <a:latin typeface="Roboto"/>
              <a:ea typeface="Roboto"/>
              <a:cs typeface="Roboto"/>
              <a:sym typeface="Roboto"/>
            </a:endParaRPr>
          </a:p>
          <a:p>
            <a:pPr indent="-355600" lvl="0" marL="457200" marR="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Requires a good amount of management</a:t>
            </a:r>
            <a:endParaRPr sz="2000">
              <a:solidFill>
                <a:schemeClr val="dk1"/>
              </a:solidFill>
              <a:latin typeface="Roboto"/>
              <a:ea typeface="Roboto"/>
              <a:cs typeface="Roboto"/>
              <a:sym typeface="Roboto"/>
            </a:endParaRPr>
          </a:p>
          <a:p>
            <a:pPr indent="0" lvl="0" marL="0" marR="0" rtl="0" algn="l">
              <a:spcBef>
                <a:spcPts val="0"/>
              </a:spcBef>
              <a:spcAft>
                <a:spcPts val="0"/>
              </a:spcAft>
              <a:buNone/>
            </a:pPr>
            <a:r>
              <a:t/>
            </a:r>
            <a:endParaRPr sz="2000">
              <a:solidFill>
                <a:schemeClr val="dk1"/>
              </a:solidFill>
              <a:latin typeface="Roboto"/>
              <a:ea typeface="Roboto"/>
              <a:cs typeface="Roboto"/>
              <a:sym typeface="Roboto"/>
            </a:endParaRPr>
          </a:p>
          <a:p>
            <a:pPr indent="0" lvl="0" marL="0" marR="0" rtl="0" algn="l">
              <a:spcBef>
                <a:spcPts val="0"/>
              </a:spcBef>
              <a:spcAft>
                <a:spcPts val="0"/>
              </a:spcAft>
              <a:buNone/>
            </a:pPr>
            <a:r>
              <a:rPr lang="en-US" sz="2000">
                <a:solidFill>
                  <a:schemeClr val="dk1"/>
                </a:solidFill>
                <a:latin typeface="Roboto"/>
                <a:ea typeface="Roboto"/>
                <a:cs typeface="Roboto"/>
                <a:sym typeface="Roboto"/>
              </a:rPr>
              <a:t>Cook and Go: app to help everyone with cooking, from beginners, to experienced cooks</a:t>
            </a:r>
            <a:endParaRPr sz="2000">
              <a:solidFill>
                <a:schemeClr val="dk1"/>
              </a:solidFill>
              <a:latin typeface="Roboto"/>
              <a:ea typeface="Roboto"/>
              <a:cs typeface="Roboto"/>
              <a:sym typeface="Roboto"/>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cxnSp>
        <p:nvCxnSpPr>
          <p:cNvPr id="98" name="Google Shape;98;p14"/>
          <p:cNvCxnSpPr/>
          <p:nvPr/>
        </p:nvCxnSpPr>
        <p:spPr>
          <a:xfrm>
            <a:off x="476518" y="6168980"/>
            <a:ext cx="11217499" cy="0"/>
          </a:xfrm>
          <a:prstGeom prst="straightConnector1">
            <a:avLst/>
          </a:prstGeom>
          <a:noFill/>
          <a:ln cap="flat" cmpd="sng" w="19050">
            <a:solidFill>
              <a:srgbClr val="B45F06"/>
            </a:solidFill>
            <a:prstDash val="solid"/>
            <a:round/>
            <a:headEnd len="sm" w="sm" type="none"/>
            <a:tailEnd len="sm" w="sm" type="none"/>
          </a:ln>
        </p:spPr>
      </p:cxnSp>
      <p:sp>
        <p:nvSpPr>
          <p:cNvPr id="99" name="Google Shape;99;p14"/>
          <p:cNvSpPr txBox="1"/>
          <p:nvPr/>
        </p:nvSpPr>
        <p:spPr>
          <a:xfrm>
            <a:off x="477853" y="6349868"/>
            <a:ext cx="3306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HCI 2020-2021</a:t>
            </a:r>
            <a:endParaRPr/>
          </a:p>
        </p:txBody>
      </p:sp>
      <p:sp>
        <p:nvSpPr>
          <p:cNvPr id="100" name="Google Shape;100;p14"/>
          <p:cNvSpPr txBox="1"/>
          <p:nvPr/>
        </p:nvSpPr>
        <p:spPr>
          <a:xfrm>
            <a:off x="582930" y="854058"/>
            <a:ext cx="11128057" cy="86177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B45F06"/>
                </a:solidFill>
                <a:latin typeface="Roboto"/>
                <a:ea typeface="Roboto"/>
                <a:cs typeface="Roboto"/>
                <a:sym typeface="Roboto"/>
              </a:rPr>
              <a:t>Cook and Go</a:t>
            </a:r>
            <a:endParaRPr>
              <a:solidFill>
                <a:srgbClr val="B45F06"/>
              </a:solidFill>
              <a:latin typeface="Roboto"/>
              <a:ea typeface="Roboto"/>
              <a:cs typeface="Roboto"/>
              <a:sym typeface="Roboto"/>
            </a:endParaRPr>
          </a:p>
          <a:p>
            <a:pPr indent="0" lvl="0" marL="0" marR="0" rtl="0" algn="l">
              <a:spcBef>
                <a:spcPts val="0"/>
              </a:spcBef>
              <a:spcAft>
                <a:spcPts val="0"/>
              </a:spcAft>
              <a:buNone/>
            </a:pPr>
            <a:r>
              <a:t/>
            </a:r>
            <a:endParaRPr b="1" sz="2800">
              <a:solidFill>
                <a:srgbClr val="50B400"/>
              </a:solidFill>
              <a:latin typeface="Calibri"/>
              <a:ea typeface="Calibri"/>
              <a:cs typeface="Calibri"/>
              <a:sym typeface="Calibri"/>
            </a:endParaRPr>
          </a:p>
        </p:txBody>
      </p:sp>
      <p:pic>
        <p:nvPicPr>
          <p:cNvPr id="101" name="Google Shape;101;p14"/>
          <p:cNvPicPr preferRelativeResize="0"/>
          <p:nvPr/>
        </p:nvPicPr>
        <p:blipFill rotWithShape="1">
          <a:blip r:embed="rId3">
            <a:alphaModFix/>
          </a:blip>
          <a:srcRect b="16415" l="19367" r="0" t="0"/>
          <a:stretch/>
        </p:blipFill>
        <p:spPr>
          <a:xfrm>
            <a:off x="7773325" y="300400"/>
            <a:ext cx="3920700" cy="2702841"/>
          </a:xfrm>
          <a:prstGeom prst="rect">
            <a:avLst/>
          </a:prstGeom>
          <a:noFill/>
          <a:ln>
            <a:noFill/>
          </a:ln>
        </p:spPr>
      </p:pic>
      <p:pic>
        <p:nvPicPr>
          <p:cNvPr id="102" name="Google Shape;102;p14"/>
          <p:cNvPicPr preferRelativeResize="0"/>
          <p:nvPr/>
        </p:nvPicPr>
        <p:blipFill>
          <a:blip r:embed="rId4">
            <a:alphaModFix/>
          </a:blip>
          <a:stretch>
            <a:fillRect/>
          </a:stretch>
        </p:blipFill>
        <p:spPr>
          <a:xfrm>
            <a:off x="7773325" y="3274600"/>
            <a:ext cx="3920700" cy="26230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5"/>
          <p:cNvSpPr txBox="1"/>
          <p:nvPr/>
        </p:nvSpPr>
        <p:spPr>
          <a:xfrm>
            <a:off x="11018520" y="6349881"/>
            <a:ext cx="732646" cy="307776"/>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08" name="Google Shape;108;p15"/>
          <p:cNvSpPr txBox="1"/>
          <p:nvPr/>
        </p:nvSpPr>
        <p:spPr>
          <a:xfrm>
            <a:off x="477856" y="2548075"/>
            <a:ext cx="33666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Roboto"/>
              <a:ea typeface="Roboto"/>
              <a:cs typeface="Roboto"/>
              <a:sym typeface="Roboto"/>
            </a:endParaRPr>
          </a:p>
          <a:p>
            <a:pPr indent="-285750" lvl="0" marL="285750" marR="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Manage ingredients</a:t>
            </a:r>
            <a:endParaRPr sz="2000">
              <a:solidFill>
                <a:schemeClr val="dk1"/>
              </a:solidFill>
              <a:latin typeface="Roboto"/>
              <a:ea typeface="Roboto"/>
              <a:cs typeface="Roboto"/>
              <a:sym typeface="Roboto"/>
            </a:endParaRPr>
          </a:p>
          <a:p>
            <a:pPr indent="-285750" lvl="0" marL="285750" marR="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List recipes</a:t>
            </a:r>
            <a:endParaRPr sz="2000">
              <a:solidFill>
                <a:schemeClr val="dk1"/>
              </a:solidFill>
              <a:latin typeface="Roboto"/>
              <a:ea typeface="Roboto"/>
              <a:cs typeface="Roboto"/>
              <a:sym typeface="Roboto"/>
            </a:endParaRPr>
          </a:p>
          <a:p>
            <a:pPr indent="-285750" lvl="0" marL="285750" marR="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Sort and filter recipes</a:t>
            </a:r>
            <a:endParaRPr sz="2000">
              <a:solidFill>
                <a:schemeClr val="dk1"/>
              </a:solidFill>
              <a:latin typeface="Roboto"/>
              <a:ea typeface="Roboto"/>
              <a:cs typeface="Roboto"/>
              <a:sym typeface="Roboto"/>
            </a:endParaRPr>
          </a:p>
        </p:txBody>
      </p:sp>
      <p:cxnSp>
        <p:nvCxnSpPr>
          <p:cNvPr id="109" name="Google Shape;109;p15"/>
          <p:cNvCxnSpPr/>
          <p:nvPr/>
        </p:nvCxnSpPr>
        <p:spPr>
          <a:xfrm>
            <a:off x="476518" y="6168980"/>
            <a:ext cx="11217499" cy="0"/>
          </a:xfrm>
          <a:prstGeom prst="straightConnector1">
            <a:avLst/>
          </a:prstGeom>
          <a:noFill/>
          <a:ln cap="flat" cmpd="sng" w="19050">
            <a:solidFill>
              <a:srgbClr val="B45F06"/>
            </a:solidFill>
            <a:prstDash val="solid"/>
            <a:round/>
            <a:headEnd len="sm" w="sm" type="none"/>
            <a:tailEnd len="sm" w="sm" type="none"/>
          </a:ln>
        </p:spPr>
      </p:cxnSp>
      <p:sp>
        <p:nvSpPr>
          <p:cNvPr id="110" name="Google Shape;110;p15"/>
          <p:cNvSpPr txBox="1"/>
          <p:nvPr/>
        </p:nvSpPr>
        <p:spPr>
          <a:xfrm>
            <a:off x="477839" y="334800"/>
            <a:ext cx="11233150" cy="551025"/>
          </a:xfrm>
          <a:prstGeom prst="rect">
            <a:avLst/>
          </a:prstGeom>
          <a:noFill/>
          <a:ln>
            <a:noFill/>
          </a:ln>
        </p:spPr>
        <p:txBody>
          <a:bodyPr anchorCtr="0" anchor="b" bIns="45700" lIns="91425" spcFirstLastPara="1" rIns="91425" wrap="square" tIns="45700">
            <a:normAutofit fontScale="70000" lnSpcReduction="20000"/>
          </a:bodyPr>
          <a:lstStyle/>
          <a:p>
            <a:pPr indent="0" lvl="0" marL="0" marR="0" rtl="0" algn="l">
              <a:lnSpc>
                <a:spcPct val="90000"/>
              </a:lnSpc>
              <a:spcBef>
                <a:spcPts val="0"/>
              </a:spcBef>
              <a:spcAft>
                <a:spcPts val="0"/>
              </a:spcAft>
              <a:buClr>
                <a:schemeClr val="dk1"/>
              </a:buClr>
              <a:buSzPct val="100000"/>
              <a:buFont typeface="Calibri"/>
              <a:buNone/>
            </a:pPr>
            <a:r>
              <a:rPr b="1" lang="en-US" sz="6000">
                <a:solidFill>
                  <a:schemeClr val="dk1"/>
                </a:solidFill>
                <a:latin typeface="Roboto"/>
                <a:ea typeface="Roboto"/>
                <a:cs typeface="Roboto"/>
                <a:sym typeface="Roboto"/>
              </a:rPr>
              <a:t>Project Objectives</a:t>
            </a:r>
            <a:endParaRPr>
              <a:latin typeface="Roboto"/>
              <a:ea typeface="Roboto"/>
              <a:cs typeface="Roboto"/>
              <a:sym typeface="Roboto"/>
            </a:endParaRPr>
          </a:p>
        </p:txBody>
      </p:sp>
      <p:sp>
        <p:nvSpPr>
          <p:cNvPr id="111" name="Google Shape;111;p15"/>
          <p:cNvSpPr txBox="1"/>
          <p:nvPr/>
        </p:nvSpPr>
        <p:spPr>
          <a:xfrm>
            <a:off x="582930" y="854058"/>
            <a:ext cx="11128200" cy="431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B45F06"/>
                </a:solidFill>
                <a:latin typeface="Roboto"/>
                <a:ea typeface="Roboto"/>
                <a:cs typeface="Roboto"/>
                <a:sym typeface="Roboto"/>
              </a:rPr>
              <a:t>Cook and Go</a:t>
            </a:r>
            <a:endParaRPr b="1" sz="2800">
              <a:solidFill>
                <a:srgbClr val="B45F06"/>
              </a:solidFill>
              <a:latin typeface="Roboto"/>
              <a:ea typeface="Roboto"/>
              <a:cs typeface="Roboto"/>
              <a:sym typeface="Roboto"/>
            </a:endParaRPr>
          </a:p>
        </p:txBody>
      </p:sp>
      <p:sp>
        <p:nvSpPr>
          <p:cNvPr id="112" name="Google Shape;112;p15"/>
          <p:cNvSpPr txBox="1"/>
          <p:nvPr/>
        </p:nvSpPr>
        <p:spPr>
          <a:xfrm>
            <a:off x="476528" y="6349881"/>
            <a:ext cx="3306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HCI 2020-2021</a:t>
            </a:r>
            <a:endParaRPr/>
          </a:p>
        </p:txBody>
      </p:sp>
      <p:pic>
        <p:nvPicPr>
          <p:cNvPr id="113" name="Google Shape;113;p15"/>
          <p:cNvPicPr preferRelativeResize="0"/>
          <p:nvPr/>
        </p:nvPicPr>
        <p:blipFill>
          <a:blip r:embed="rId3">
            <a:alphaModFix/>
          </a:blip>
          <a:stretch>
            <a:fillRect/>
          </a:stretch>
        </p:blipFill>
        <p:spPr>
          <a:xfrm>
            <a:off x="6545315" y="1494072"/>
            <a:ext cx="5148698" cy="34316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6"/>
          <p:cNvSpPr txBox="1"/>
          <p:nvPr/>
        </p:nvSpPr>
        <p:spPr>
          <a:xfrm>
            <a:off x="11018520" y="6349881"/>
            <a:ext cx="732646" cy="307776"/>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cxnSp>
        <p:nvCxnSpPr>
          <p:cNvPr id="119" name="Google Shape;119;p16"/>
          <p:cNvCxnSpPr/>
          <p:nvPr/>
        </p:nvCxnSpPr>
        <p:spPr>
          <a:xfrm>
            <a:off x="476518" y="6168980"/>
            <a:ext cx="11217499" cy="0"/>
          </a:xfrm>
          <a:prstGeom prst="straightConnector1">
            <a:avLst/>
          </a:prstGeom>
          <a:noFill/>
          <a:ln cap="flat" cmpd="sng" w="19050">
            <a:solidFill>
              <a:srgbClr val="B45F06"/>
            </a:solidFill>
            <a:prstDash val="solid"/>
            <a:round/>
            <a:headEnd len="sm" w="sm" type="none"/>
            <a:tailEnd len="sm" w="sm" type="none"/>
          </a:ln>
        </p:spPr>
      </p:cxnSp>
      <p:pic>
        <p:nvPicPr>
          <p:cNvPr id="120" name="Google Shape;120;p16"/>
          <p:cNvPicPr preferRelativeResize="0"/>
          <p:nvPr/>
        </p:nvPicPr>
        <p:blipFill rotWithShape="1">
          <a:blip r:embed="rId3">
            <a:alphaModFix/>
          </a:blip>
          <a:srcRect b="0" l="0" r="0" t="0"/>
          <a:stretch/>
        </p:blipFill>
        <p:spPr>
          <a:xfrm>
            <a:off x="3186798" y="459303"/>
            <a:ext cx="1492084" cy="716200"/>
          </a:xfrm>
          <a:prstGeom prst="rect">
            <a:avLst/>
          </a:prstGeom>
          <a:noFill/>
          <a:ln>
            <a:noFill/>
          </a:ln>
        </p:spPr>
      </p:pic>
      <p:sp>
        <p:nvSpPr>
          <p:cNvPr id="121" name="Google Shape;121;p16"/>
          <p:cNvSpPr txBox="1"/>
          <p:nvPr/>
        </p:nvSpPr>
        <p:spPr>
          <a:xfrm>
            <a:off x="477839" y="334800"/>
            <a:ext cx="11233150" cy="551025"/>
          </a:xfrm>
          <a:prstGeom prst="rect">
            <a:avLst/>
          </a:prstGeom>
          <a:noFill/>
          <a:ln>
            <a:noFill/>
          </a:ln>
        </p:spPr>
        <p:txBody>
          <a:bodyPr anchorCtr="0" anchor="b" bIns="45700" lIns="91425" spcFirstLastPara="1" rIns="91425" wrap="square" tIns="45700">
            <a:normAutofit fontScale="70000" lnSpcReduction="20000"/>
          </a:bodyPr>
          <a:lstStyle/>
          <a:p>
            <a:pPr indent="0" lvl="0" marL="0" marR="0" rtl="0" algn="l">
              <a:lnSpc>
                <a:spcPct val="90000"/>
              </a:lnSpc>
              <a:spcBef>
                <a:spcPts val="0"/>
              </a:spcBef>
              <a:spcAft>
                <a:spcPts val="0"/>
              </a:spcAft>
              <a:buClr>
                <a:schemeClr val="dk1"/>
              </a:buClr>
              <a:buSzPct val="100000"/>
              <a:buFont typeface="Calibri"/>
              <a:buNone/>
            </a:pPr>
            <a:r>
              <a:rPr b="1" lang="en-US" sz="6000">
                <a:solidFill>
                  <a:schemeClr val="dk1"/>
                </a:solidFill>
                <a:latin typeface="Roboto"/>
                <a:ea typeface="Roboto"/>
                <a:cs typeface="Roboto"/>
                <a:sym typeface="Roboto"/>
              </a:rPr>
              <a:t>Personas</a:t>
            </a:r>
            <a:endParaRPr>
              <a:latin typeface="Roboto"/>
              <a:ea typeface="Roboto"/>
              <a:cs typeface="Roboto"/>
              <a:sym typeface="Roboto"/>
            </a:endParaRPr>
          </a:p>
        </p:txBody>
      </p:sp>
      <p:sp>
        <p:nvSpPr>
          <p:cNvPr id="122" name="Google Shape;122;p16"/>
          <p:cNvSpPr txBox="1"/>
          <p:nvPr/>
        </p:nvSpPr>
        <p:spPr>
          <a:xfrm>
            <a:off x="582930" y="854058"/>
            <a:ext cx="11128200" cy="431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B45F06"/>
                </a:solidFill>
                <a:latin typeface="Roboto"/>
                <a:ea typeface="Roboto"/>
                <a:cs typeface="Roboto"/>
                <a:sym typeface="Roboto"/>
              </a:rPr>
              <a:t>Cook and Go</a:t>
            </a:r>
            <a:endParaRPr b="1" sz="2800">
              <a:solidFill>
                <a:srgbClr val="B45F06"/>
              </a:solidFill>
              <a:latin typeface="Roboto"/>
              <a:ea typeface="Roboto"/>
              <a:cs typeface="Roboto"/>
              <a:sym typeface="Roboto"/>
            </a:endParaRPr>
          </a:p>
        </p:txBody>
      </p:sp>
      <p:sp>
        <p:nvSpPr>
          <p:cNvPr id="123" name="Google Shape;123;p16"/>
          <p:cNvSpPr txBox="1"/>
          <p:nvPr/>
        </p:nvSpPr>
        <p:spPr>
          <a:xfrm>
            <a:off x="476528" y="6349881"/>
            <a:ext cx="3306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HCI 2020-2021</a:t>
            </a:r>
            <a:endParaRPr/>
          </a:p>
        </p:txBody>
      </p:sp>
      <p:sp>
        <p:nvSpPr>
          <p:cNvPr id="124" name="Google Shape;124;p16"/>
          <p:cNvSpPr txBox="1"/>
          <p:nvPr/>
        </p:nvSpPr>
        <p:spPr>
          <a:xfrm>
            <a:off x="369375" y="1955550"/>
            <a:ext cx="8441700" cy="1231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000">
                <a:latin typeface="Roboto"/>
                <a:ea typeface="Roboto"/>
                <a:cs typeface="Roboto"/>
                <a:sym typeface="Roboto"/>
              </a:rPr>
              <a:t>Chad Stevens</a:t>
            </a:r>
            <a:endParaRPr b="1" sz="2000">
              <a:latin typeface="Roboto"/>
              <a:ea typeface="Roboto"/>
              <a:cs typeface="Roboto"/>
              <a:sym typeface="Roboto"/>
            </a:endParaRPr>
          </a:p>
          <a:p>
            <a:pPr indent="0" lvl="0" marL="0" rtl="0" algn="just">
              <a:spcBef>
                <a:spcPts val="0"/>
              </a:spcBef>
              <a:spcAft>
                <a:spcPts val="0"/>
              </a:spcAft>
              <a:buNone/>
            </a:pPr>
            <a:r>
              <a:rPr lang="en-US" sz="1600">
                <a:solidFill>
                  <a:schemeClr val="dk1"/>
                </a:solidFill>
                <a:latin typeface="Roboto"/>
                <a:ea typeface="Roboto"/>
                <a:cs typeface="Roboto"/>
                <a:sym typeface="Roboto"/>
              </a:rPr>
              <a:t>Chad is a 20 year old Ohioan who studies at MIT and lives alone. He has neither much cooking experience nor a lot of time to cook, but he also isn’t a big fan of his campus’ canteen. As such, he prefers meals that are easy and quick to cook.</a:t>
            </a:r>
            <a:endParaRPr sz="2000">
              <a:latin typeface="Roboto"/>
              <a:ea typeface="Roboto"/>
              <a:cs typeface="Roboto"/>
              <a:sym typeface="Roboto"/>
            </a:endParaRPr>
          </a:p>
        </p:txBody>
      </p:sp>
      <p:pic>
        <p:nvPicPr>
          <p:cNvPr id="125" name="Google Shape;125;p16"/>
          <p:cNvPicPr preferRelativeResize="0"/>
          <p:nvPr/>
        </p:nvPicPr>
        <p:blipFill>
          <a:blip r:embed="rId4">
            <a:alphaModFix/>
          </a:blip>
          <a:stretch>
            <a:fillRect/>
          </a:stretch>
        </p:blipFill>
        <p:spPr>
          <a:xfrm>
            <a:off x="9107300" y="1527906"/>
            <a:ext cx="2085975" cy="2085975"/>
          </a:xfrm>
          <a:prstGeom prst="rect">
            <a:avLst/>
          </a:prstGeom>
          <a:noFill/>
          <a:ln>
            <a:noFill/>
          </a:ln>
        </p:spPr>
      </p:pic>
      <p:pic>
        <p:nvPicPr>
          <p:cNvPr id="126" name="Google Shape;126;p16"/>
          <p:cNvPicPr preferRelativeResize="0"/>
          <p:nvPr/>
        </p:nvPicPr>
        <p:blipFill>
          <a:blip r:embed="rId5">
            <a:alphaModFix/>
          </a:blip>
          <a:stretch>
            <a:fillRect/>
          </a:stretch>
        </p:blipFill>
        <p:spPr>
          <a:xfrm>
            <a:off x="369375" y="3967081"/>
            <a:ext cx="2076450" cy="2076450"/>
          </a:xfrm>
          <a:prstGeom prst="rect">
            <a:avLst/>
          </a:prstGeom>
          <a:noFill/>
          <a:ln>
            <a:noFill/>
          </a:ln>
        </p:spPr>
      </p:pic>
      <p:sp>
        <p:nvSpPr>
          <p:cNvPr id="127" name="Google Shape;127;p16"/>
          <p:cNvSpPr txBox="1"/>
          <p:nvPr/>
        </p:nvSpPr>
        <p:spPr>
          <a:xfrm>
            <a:off x="2445825" y="4124513"/>
            <a:ext cx="8966400" cy="178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b="1" lang="en-US" sz="2000">
                <a:solidFill>
                  <a:schemeClr val="dk1"/>
                </a:solidFill>
                <a:latin typeface="Roboto"/>
                <a:ea typeface="Roboto"/>
                <a:cs typeface="Roboto"/>
                <a:sym typeface="Roboto"/>
              </a:rPr>
              <a:t>Joaquina Silva Pereira</a:t>
            </a:r>
            <a:endParaRPr b="1" sz="2000">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lang="en-US" sz="1500">
                <a:solidFill>
                  <a:schemeClr val="dk1"/>
                </a:solidFill>
                <a:latin typeface="Roboto"/>
                <a:ea typeface="Roboto"/>
                <a:cs typeface="Roboto"/>
                <a:sym typeface="Roboto"/>
              </a:rPr>
              <a:t>Joaquina is a 67 year old retired grandmother. She has a 38 year old son, who is the CTO of a tech company. He has two daughters, but due to his busy lifestyle he doesn’t have much time to be with them. Because of this, Joaquina lives with him and the girls and takes care of the girls when their father can’t. She often cooks meals for the 4 of them. She enjoys cooking and has been doing it for a long time. As such, she likes to take some time to prepare harder meals with a lot of ingredients.</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7"/>
          <p:cNvSpPr txBox="1"/>
          <p:nvPr/>
        </p:nvSpPr>
        <p:spPr>
          <a:xfrm>
            <a:off x="11018520" y="6349881"/>
            <a:ext cx="732646" cy="307776"/>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cxnSp>
        <p:nvCxnSpPr>
          <p:cNvPr id="133" name="Google Shape;133;p17"/>
          <p:cNvCxnSpPr/>
          <p:nvPr/>
        </p:nvCxnSpPr>
        <p:spPr>
          <a:xfrm>
            <a:off x="476518" y="6168980"/>
            <a:ext cx="11217499" cy="0"/>
          </a:xfrm>
          <a:prstGeom prst="straightConnector1">
            <a:avLst/>
          </a:prstGeom>
          <a:noFill/>
          <a:ln cap="flat" cmpd="sng" w="19050">
            <a:solidFill>
              <a:srgbClr val="B45F06"/>
            </a:solidFill>
            <a:prstDash val="solid"/>
            <a:round/>
            <a:headEnd len="sm" w="sm" type="none"/>
            <a:tailEnd len="sm" w="sm" type="none"/>
          </a:ln>
        </p:spPr>
      </p:cxnSp>
      <p:sp>
        <p:nvSpPr>
          <p:cNvPr id="134" name="Google Shape;134;p17"/>
          <p:cNvSpPr txBox="1"/>
          <p:nvPr/>
        </p:nvSpPr>
        <p:spPr>
          <a:xfrm>
            <a:off x="477839" y="334800"/>
            <a:ext cx="11233150" cy="551025"/>
          </a:xfrm>
          <a:prstGeom prst="rect">
            <a:avLst/>
          </a:prstGeom>
          <a:noFill/>
          <a:ln>
            <a:noFill/>
          </a:ln>
        </p:spPr>
        <p:txBody>
          <a:bodyPr anchorCtr="0" anchor="b" bIns="45700" lIns="91425" spcFirstLastPara="1" rIns="91425" wrap="square" tIns="45700">
            <a:normAutofit fontScale="70000" lnSpcReduction="20000"/>
          </a:bodyPr>
          <a:lstStyle/>
          <a:p>
            <a:pPr indent="0" lvl="0" marL="0" marR="0" rtl="0" algn="l">
              <a:lnSpc>
                <a:spcPct val="90000"/>
              </a:lnSpc>
              <a:spcBef>
                <a:spcPts val="0"/>
              </a:spcBef>
              <a:spcAft>
                <a:spcPts val="0"/>
              </a:spcAft>
              <a:buClr>
                <a:schemeClr val="dk1"/>
              </a:buClr>
              <a:buSzPct val="100000"/>
              <a:buFont typeface="Calibri"/>
              <a:buNone/>
            </a:pPr>
            <a:r>
              <a:rPr b="1" lang="en-US" sz="6000">
                <a:solidFill>
                  <a:schemeClr val="dk1"/>
                </a:solidFill>
                <a:latin typeface="Roboto"/>
                <a:ea typeface="Roboto"/>
                <a:cs typeface="Roboto"/>
                <a:sym typeface="Roboto"/>
              </a:rPr>
              <a:t>Scenarios</a:t>
            </a:r>
            <a:endParaRPr>
              <a:latin typeface="Roboto"/>
              <a:ea typeface="Roboto"/>
              <a:cs typeface="Roboto"/>
              <a:sym typeface="Roboto"/>
            </a:endParaRPr>
          </a:p>
        </p:txBody>
      </p:sp>
      <p:sp>
        <p:nvSpPr>
          <p:cNvPr id="135" name="Google Shape;135;p17"/>
          <p:cNvSpPr txBox="1"/>
          <p:nvPr/>
        </p:nvSpPr>
        <p:spPr>
          <a:xfrm>
            <a:off x="582930" y="854058"/>
            <a:ext cx="11128200" cy="431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B45F06"/>
                </a:solidFill>
                <a:latin typeface="Roboto"/>
                <a:ea typeface="Roboto"/>
                <a:cs typeface="Roboto"/>
                <a:sym typeface="Roboto"/>
              </a:rPr>
              <a:t>Cook and Go</a:t>
            </a:r>
            <a:endParaRPr b="1" sz="2800">
              <a:solidFill>
                <a:srgbClr val="B45F06"/>
              </a:solidFill>
              <a:latin typeface="Roboto"/>
              <a:ea typeface="Roboto"/>
              <a:cs typeface="Roboto"/>
              <a:sym typeface="Roboto"/>
            </a:endParaRPr>
          </a:p>
        </p:txBody>
      </p:sp>
      <p:sp>
        <p:nvSpPr>
          <p:cNvPr id="136" name="Google Shape;136;p17"/>
          <p:cNvSpPr txBox="1"/>
          <p:nvPr/>
        </p:nvSpPr>
        <p:spPr>
          <a:xfrm>
            <a:off x="211675" y="1869625"/>
            <a:ext cx="8122800" cy="2795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oboto"/>
              <a:buAutoNum type="arabicPeriod"/>
            </a:pPr>
            <a:r>
              <a:rPr lang="en-US" sz="1600">
                <a:latin typeface="Roboto"/>
                <a:ea typeface="Roboto"/>
                <a:cs typeface="Roboto"/>
                <a:sym typeface="Roboto"/>
              </a:rPr>
              <a:t>Chad cooks dinner with whatever is left at home. Having previously registered the ingredients he has in the app, he applies the filter and sorts by prep time. He selects the quickest meal, sets the amount of meals to 1, reads the recipe and starts cooking it.</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330200" lvl="0" marL="457200" rtl="0" algn="just">
              <a:lnSpc>
                <a:spcPct val="115000"/>
              </a:lnSpc>
              <a:spcBef>
                <a:spcPts val="0"/>
              </a:spcBef>
              <a:spcAft>
                <a:spcPts val="0"/>
              </a:spcAft>
              <a:buClr>
                <a:schemeClr val="dk1"/>
              </a:buClr>
              <a:buSzPts val="1600"/>
              <a:buFont typeface="Roboto"/>
              <a:buAutoNum type="arabicPeriod"/>
            </a:pPr>
            <a:r>
              <a:rPr lang="en-US" sz="1600">
                <a:solidFill>
                  <a:schemeClr val="dk1"/>
                </a:solidFill>
                <a:latin typeface="Roboto"/>
                <a:ea typeface="Roboto"/>
                <a:cs typeface="Roboto"/>
                <a:sym typeface="Roboto"/>
              </a:rPr>
              <a:t>Joaquina checks the ingredients for 4 meals of “carne de porco à alentejana” to buy what she’s missing for lunch. The app’ll tell her the ingredients that are missing, showing them in red. After purchasing them, she registers the ingredients she bought in the app.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p:txBody>
      </p:sp>
      <p:sp>
        <p:nvSpPr>
          <p:cNvPr id="137" name="Google Shape;137;p17"/>
          <p:cNvSpPr txBox="1"/>
          <p:nvPr/>
        </p:nvSpPr>
        <p:spPr>
          <a:xfrm>
            <a:off x="476528" y="6349881"/>
            <a:ext cx="3306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HCI 2020-2021</a:t>
            </a:r>
            <a:endParaRPr/>
          </a:p>
        </p:txBody>
      </p:sp>
      <p:pic>
        <p:nvPicPr>
          <p:cNvPr id="138" name="Google Shape;138;p17"/>
          <p:cNvPicPr preferRelativeResize="0"/>
          <p:nvPr/>
        </p:nvPicPr>
        <p:blipFill>
          <a:blip r:embed="rId3">
            <a:alphaModFix/>
          </a:blip>
          <a:stretch>
            <a:fillRect/>
          </a:stretch>
        </p:blipFill>
        <p:spPr>
          <a:xfrm>
            <a:off x="8895559" y="695750"/>
            <a:ext cx="2798464" cy="1982400"/>
          </a:xfrm>
          <a:prstGeom prst="rect">
            <a:avLst/>
          </a:prstGeom>
          <a:noFill/>
          <a:ln>
            <a:noFill/>
          </a:ln>
        </p:spPr>
      </p:pic>
      <p:pic>
        <p:nvPicPr>
          <p:cNvPr id="139" name="Google Shape;139;p17"/>
          <p:cNvPicPr preferRelativeResize="0"/>
          <p:nvPr/>
        </p:nvPicPr>
        <p:blipFill>
          <a:blip r:embed="rId4">
            <a:alphaModFix/>
          </a:blip>
          <a:stretch>
            <a:fillRect/>
          </a:stretch>
        </p:blipFill>
        <p:spPr>
          <a:xfrm>
            <a:off x="8565525" y="3907625"/>
            <a:ext cx="3128500" cy="2080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8"/>
          <p:cNvSpPr txBox="1"/>
          <p:nvPr/>
        </p:nvSpPr>
        <p:spPr>
          <a:xfrm>
            <a:off x="11018520" y="6349881"/>
            <a:ext cx="732646" cy="307776"/>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cxnSp>
        <p:nvCxnSpPr>
          <p:cNvPr id="145" name="Google Shape;145;p18"/>
          <p:cNvCxnSpPr/>
          <p:nvPr/>
        </p:nvCxnSpPr>
        <p:spPr>
          <a:xfrm>
            <a:off x="476518" y="6168980"/>
            <a:ext cx="11217499" cy="0"/>
          </a:xfrm>
          <a:prstGeom prst="straightConnector1">
            <a:avLst/>
          </a:prstGeom>
          <a:noFill/>
          <a:ln cap="flat" cmpd="sng" w="19050">
            <a:solidFill>
              <a:srgbClr val="B45F06"/>
            </a:solidFill>
            <a:prstDash val="solid"/>
            <a:round/>
            <a:headEnd len="sm" w="sm" type="none"/>
            <a:tailEnd len="sm" w="sm" type="none"/>
          </a:ln>
        </p:spPr>
      </p:cxnSp>
      <p:sp>
        <p:nvSpPr>
          <p:cNvPr id="146" name="Google Shape;146;p18"/>
          <p:cNvSpPr txBox="1"/>
          <p:nvPr/>
        </p:nvSpPr>
        <p:spPr>
          <a:xfrm>
            <a:off x="477839" y="334800"/>
            <a:ext cx="11233200" cy="551100"/>
          </a:xfrm>
          <a:prstGeom prst="rect">
            <a:avLst/>
          </a:prstGeom>
          <a:noFill/>
          <a:ln>
            <a:noFill/>
          </a:ln>
        </p:spPr>
        <p:txBody>
          <a:bodyPr anchorCtr="0" anchor="b" bIns="45700" lIns="91425" spcFirstLastPara="1" rIns="91425" wrap="square" tIns="45700">
            <a:normAutofit fontScale="70000" lnSpcReduction="20000"/>
          </a:bodyPr>
          <a:lstStyle/>
          <a:p>
            <a:pPr indent="0" lvl="0" marL="0" marR="0" rtl="0" algn="l">
              <a:lnSpc>
                <a:spcPct val="90000"/>
              </a:lnSpc>
              <a:spcBef>
                <a:spcPts val="0"/>
              </a:spcBef>
              <a:spcAft>
                <a:spcPts val="0"/>
              </a:spcAft>
              <a:buClr>
                <a:schemeClr val="dk1"/>
              </a:buClr>
              <a:buSzPct val="100000"/>
              <a:buFont typeface="Calibri"/>
              <a:buNone/>
            </a:pPr>
            <a:r>
              <a:rPr b="1" lang="en-US" sz="6000">
                <a:solidFill>
                  <a:schemeClr val="dk1"/>
                </a:solidFill>
                <a:latin typeface="Roboto"/>
                <a:ea typeface="Roboto"/>
                <a:cs typeface="Roboto"/>
                <a:sym typeface="Roboto"/>
              </a:rPr>
              <a:t>Tasks</a:t>
            </a:r>
            <a:endParaRPr>
              <a:latin typeface="Roboto"/>
              <a:ea typeface="Roboto"/>
              <a:cs typeface="Roboto"/>
              <a:sym typeface="Roboto"/>
            </a:endParaRPr>
          </a:p>
        </p:txBody>
      </p:sp>
      <p:sp>
        <p:nvSpPr>
          <p:cNvPr id="147" name="Google Shape;147;p18"/>
          <p:cNvSpPr txBox="1"/>
          <p:nvPr/>
        </p:nvSpPr>
        <p:spPr>
          <a:xfrm>
            <a:off x="582930" y="854058"/>
            <a:ext cx="11128200" cy="431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B45F06"/>
                </a:solidFill>
                <a:latin typeface="Roboto"/>
                <a:ea typeface="Roboto"/>
                <a:cs typeface="Roboto"/>
                <a:sym typeface="Roboto"/>
              </a:rPr>
              <a:t>Cook and Go</a:t>
            </a:r>
            <a:endParaRPr b="1" sz="2800">
              <a:solidFill>
                <a:srgbClr val="B45F06"/>
              </a:solidFill>
              <a:latin typeface="Roboto"/>
              <a:ea typeface="Roboto"/>
              <a:cs typeface="Roboto"/>
              <a:sym typeface="Roboto"/>
            </a:endParaRPr>
          </a:p>
        </p:txBody>
      </p:sp>
      <p:sp>
        <p:nvSpPr>
          <p:cNvPr id="148" name="Google Shape;148;p18"/>
          <p:cNvSpPr txBox="1"/>
          <p:nvPr/>
        </p:nvSpPr>
        <p:spPr>
          <a:xfrm>
            <a:off x="477853" y="6349868"/>
            <a:ext cx="3306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HCI 2020-2021</a:t>
            </a:r>
            <a:endParaRPr/>
          </a:p>
        </p:txBody>
      </p:sp>
      <p:sp>
        <p:nvSpPr>
          <p:cNvPr id="149" name="Google Shape;149;p18"/>
          <p:cNvSpPr/>
          <p:nvPr/>
        </p:nvSpPr>
        <p:spPr>
          <a:xfrm>
            <a:off x="1761425" y="1714525"/>
            <a:ext cx="1674300" cy="951000"/>
          </a:xfrm>
          <a:prstGeom prst="rect">
            <a:avLst/>
          </a:prstGeom>
          <a:solidFill>
            <a:srgbClr val="FCE5C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0.</a:t>
            </a:r>
            <a:endParaRPr/>
          </a:p>
          <a:p>
            <a:pPr indent="0" lvl="0" marL="0" rtl="0" algn="ctr">
              <a:spcBef>
                <a:spcPts val="0"/>
              </a:spcBef>
              <a:spcAft>
                <a:spcPts val="0"/>
              </a:spcAft>
              <a:buNone/>
            </a:pPr>
            <a:r>
              <a:rPr lang="en-US"/>
              <a:t>Choose a recipe </a:t>
            </a:r>
            <a:r>
              <a:rPr lang="en-US"/>
              <a:t>with available</a:t>
            </a:r>
            <a:endParaRPr/>
          </a:p>
          <a:p>
            <a:pPr indent="0" lvl="0" marL="0" rtl="0" algn="ctr">
              <a:spcBef>
                <a:spcPts val="0"/>
              </a:spcBef>
              <a:spcAft>
                <a:spcPts val="0"/>
              </a:spcAft>
              <a:buNone/>
            </a:pPr>
            <a:r>
              <a:rPr lang="en-US"/>
              <a:t>ingredients</a:t>
            </a:r>
            <a:endParaRPr/>
          </a:p>
        </p:txBody>
      </p:sp>
      <p:sp>
        <p:nvSpPr>
          <p:cNvPr id="150" name="Google Shape;150;p18"/>
          <p:cNvSpPr/>
          <p:nvPr/>
        </p:nvSpPr>
        <p:spPr>
          <a:xfrm>
            <a:off x="1888625" y="3278413"/>
            <a:ext cx="1419900" cy="897300"/>
          </a:xfrm>
          <a:prstGeom prst="rect">
            <a:avLst/>
          </a:prstGeom>
          <a:solidFill>
            <a:srgbClr val="FCE5C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2. </a:t>
            </a:r>
            <a:endParaRPr/>
          </a:p>
          <a:p>
            <a:pPr indent="0" lvl="0" marL="0" rtl="0" algn="l">
              <a:spcBef>
                <a:spcPts val="0"/>
              </a:spcBef>
              <a:spcAft>
                <a:spcPts val="0"/>
              </a:spcAft>
              <a:buNone/>
            </a:pPr>
            <a:r>
              <a:rPr lang="en-US"/>
              <a:t>Sort list by prep time</a:t>
            </a:r>
            <a:endParaRPr/>
          </a:p>
        </p:txBody>
      </p:sp>
      <p:sp>
        <p:nvSpPr>
          <p:cNvPr id="151" name="Google Shape;151;p18"/>
          <p:cNvSpPr/>
          <p:nvPr/>
        </p:nvSpPr>
        <p:spPr>
          <a:xfrm>
            <a:off x="3536150" y="3278400"/>
            <a:ext cx="1419900" cy="897300"/>
          </a:xfrm>
          <a:prstGeom prst="rect">
            <a:avLst/>
          </a:prstGeom>
          <a:solidFill>
            <a:srgbClr val="FCE5C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3. </a:t>
            </a:r>
            <a:endParaRPr/>
          </a:p>
          <a:p>
            <a:pPr indent="0" lvl="0" marL="0" rtl="0" algn="l">
              <a:spcBef>
                <a:spcPts val="0"/>
              </a:spcBef>
              <a:spcAft>
                <a:spcPts val="0"/>
              </a:spcAft>
              <a:buNone/>
            </a:pPr>
            <a:r>
              <a:rPr lang="en-US"/>
              <a:t>Choose recipe</a:t>
            </a:r>
            <a:endParaRPr/>
          </a:p>
        </p:txBody>
      </p:sp>
      <p:sp>
        <p:nvSpPr>
          <p:cNvPr id="152" name="Google Shape;152;p18"/>
          <p:cNvSpPr/>
          <p:nvPr/>
        </p:nvSpPr>
        <p:spPr>
          <a:xfrm>
            <a:off x="241100" y="3295050"/>
            <a:ext cx="1419900" cy="897300"/>
          </a:xfrm>
          <a:prstGeom prst="rect">
            <a:avLst/>
          </a:prstGeom>
          <a:solidFill>
            <a:srgbClr val="FCE5C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1.</a:t>
            </a:r>
            <a:endParaRPr/>
          </a:p>
          <a:p>
            <a:pPr indent="0" lvl="0" marL="0" rtl="0" algn="l">
              <a:spcBef>
                <a:spcPts val="0"/>
              </a:spcBef>
              <a:spcAft>
                <a:spcPts val="0"/>
              </a:spcAft>
              <a:buNone/>
            </a:pPr>
            <a:r>
              <a:rPr lang="en-US"/>
              <a:t>Open the recipes book</a:t>
            </a:r>
            <a:endParaRPr/>
          </a:p>
        </p:txBody>
      </p:sp>
      <p:sp>
        <p:nvSpPr>
          <p:cNvPr id="153" name="Google Shape;153;p18"/>
          <p:cNvSpPr/>
          <p:nvPr/>
        </p:nvSpPr>
        <p:spPr>
          <a:xfrm>
            <a:off x="1915425" y="4580925"/>
            <a:ext cx="1419900" cy="897300"/>
          </a:xfrm>
          <a:prstGeom prst="rect">
            <a:avLst/>
          </a:prstGeom>
          <a:solidFill>
            <a:srgbClr val="FCE5C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2.1.</a:t>
            </a:r>
            <a:endParaRPr/>
          </a:p>
          <a:p>
            <a:pPr indent="0" lvl="0" marL="0" rtl="0" algn="l">
              <a:spcBef>
                <a:spcPts val="0"/>
              </a:spcBef>
              <a:spcAft>
                <a:spcPts val="0"/>
              </a:spcAft>
              <a:buNone/>
            </a:pPr>
            <a:r>
              <a:rPr lang="en-US"/>
              <a:t>Click on sort button</a:t>
            </a:r>
            <a:endParaRPr/>
          </a:p>
          <a:p>
            <a:pPr indent="0" lvl="0" marL="0" rtl="0" algn="l">
              <a:spcBef>
                <a:spcPts val="0"/>
              </a:spcBef>
              <a:spcAft>
                <a:spcPts val="0"/>
              </a:spcAft>
              <a:buNone/>
            </a:pPr>
            <a:r>
              <a:t/>
            </a:r>
            <a:endParaRPr/>
          </a:p>
        </p:txBody>
      </p:sp>
      <p:sp>
        <p:nvSpPr>
          <p:cNvPr id="154" name="Google Shape;154;p18"/>
          <p:cNvSpPr/>
          <p:nvPr/>
        </p:nvSpPr>
        <p:spPr>
          <a:xfrm>
            <a:off x="3536150" y="4580925"/>
            <a:ext cx="1419900" cy="897300"/>
          </a:xfrm>
          <a:prstGeom prst="rect">
            <a:avLst/>
          </a:prstGeom>
          <a:solidFill>
            <a:srgbClr val="FCE5C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2.2.</a:t>
            </a:r>
            <a:endParaRPr/>
          </a:p>
          <a:p>
            <a:pPr indent="0" lvl="0" marL="0" rtl="0" algn="l">
              <a:spcBef>
                <a:spcPts val="0"/>
              </a:spcBef>
              <a:spcAft>
                <a:spcPts val="0"/>
              </a:spcAft>
              <a:buNone/>
            </a:pPr>
            <a:r>
              <a:rPr lang="en-US"/>
              <a:t>Choose prep time</a:t>
            </a:r>
            <a:endParaRPr/>
          </a:p>
          <a:p>
            <a:pPr indent="0" lvl="0" marL="0" rtl="0" algn="l">
              <a:spcBef>
                <a:spcPts val="0"/>
              </a:spcBef>
              <a:spcAft>
                <a:spcPts val="0"/>
              </a:spcAft>
              <a:buNone/>
            </a:pPr>
            <a:r>
              <a:t/>
            </a:r>
            <a:endParaRPr/>
          </a:p>
        </p:txBody>
      </p:sp>
      <p:cxnSp>
        <p:nvCxnSpPr>
          <p:cNvPr id="155" name="Google Shape;155;p18"/>
          <p:cNvCxnSpPr/>
          <p:nvPr/>
        </p:nvCxnSpPr>
        <p:spPr>
          <a:xfrm flipH="1">
            <a:off x="2597075" y="4175713"/>
            <a:ext cx="3900" cy="331500"/>
          </a:xfrm>
          <a:prstGeom prst="straightConnector1">
            <a:avLst/>
          </a:prstGeom>
          <a:noFill/>
          <a:ln cap="flat" cmpd="sng" w="38100">
            <a:solidFill>
              <a:srgbClr val="B45F06"/>
            </a:solidFill>
            <a:prstDash val="solid"/>
            <a:round/>
            <a:headEnd len="med" w="med" type="none"/>
            <a:tailEnd len="med" w="med" type="none"/>
          </a:ln>
        </p:spPr>
      </p:cxnSp>
      <p:cxnSp>
        <p:nvCxnSpPr>
          <p:cNvPr id="156" name="Google Shape;156;p18"/>
          <p:cNvCxnSpPr/>
          <p:nvPr/>
        </p:nvCxnSpPr>
        <p:spPr>
          <a:xfrm flipH="1">
            <a:off x="1951000" y="4487175"/>
            <a:ext cx="3000300" cy="10200"/>
          </a:xfrm>
          <a:prstGeom prst="straightConnector1">
            <a:avLst/>
          </a:prstGeom>
          <a:noFill/>
          <a:ln cap="flat" cmpd="sng" w="38100">
            <a:solidFill>
              <a:srgbClr val="B45F06"/>
            </a:solidFill>
            <a:prstDash val="solid"/>
            <a:round/>
            <a:headEnd len="med" w="med" type="none"/>
            <a:tailEnd len="med" w="med" type="none"/>
          </a:ln>
        </p:spPr>
      </p:cxnSp>
      <p:cxnSp>
        <p:nvCxnSpPr>
          <p:cNvPr id="157" name="Google Shape;157;p18"/>
          <p:cNvCxnSpPr/>
          <p:nvPr/>
        </p:nvCxnSpPr>
        <p:spPr>
          <a:xfrm flipH="1">
            <a:off x="244650" y="3180875"/>
            <a:ext cx="4703100" cy="3600"/>
          </a:xfrm>
          <a:prstGeom prst="straightConnector1">
            <a:avLst/>
          </a:prstGeom>
          <a:noFill/>
          <a:ln cap="flat" cmpd="sng" w="38100">
            <a:solidFill>
              <a:srgbClr val="B45F06"/>
            </a:solidFill>
            <a:prstDash val="solid"/>
            <a:round/>
            <a:headEnd len="med" w="med" type="none"/>
            <a:tailEnd len="med" w="med" type="none"/>
          </a:ln>
        </p:spPr>
      </p:cxnSp>
      <p:cxnSp>
        <p:nvCxnSpPr>
          <p:cNvPr id="158" name="Google Shape;158;p18"/>
          <p:cNvCxnSpPr>
            <a:endCxn id="149" idx="2"/>
          </p:cNvCxnSpPr>
          <p:nvPr/>
        </p:nvCxnSpPr>
        <p:spPr>
          <a:xfrm flipH="1" rot="10800000">
            <a:off x="2595275" y="2665525"/>
            <a:ext cx="3300" cy="512400"/>
          </a:xfrm>
          <a:prstGeom prst="straightConnector1">
            <a:avLst/>
          </a:prstGeom>
          <a:noFill/>
          <a:ln cap="flat" cmpd="sng" w="38100">
            <a:solidFill>
              <a:srgbClr val="B45F06"/>
            </a:solidFill>
            <a:prstDash val="solid"/>
            <a:round/>
            <a:headEnd len="med" w="med" type="none"/>
            <a:tailEnd len="med" w="med" type="none"/>
          </a:ln>
        </p:spPr>
      </p:cxnSp>
      <p:sp>
        <p:nvSpPr>
          <p:cNvPr id="159" name="Google Shape;159;p18"/>
          <p:cNvSpPr/>
          <p:nvPr/>
        </p:nvSpPr>
        <p:spPr>
          <a:xfrm>
            <a:off x="7017150" y="1691125"/>
            <a:ext cx="1674300" cy="951000"/>
          </a:xfrm>
          <a:prstGeom prst="rect">
            <a:avLst/>
          </a:prstGeom>
          <a:solidFill>
            <a:srgbClr val="FCE5C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0.</a:t>
            </a:r>
            <a:endParaRPr/>
          </a:p>
          <a:p>
            <a:pPr indent="0" lvl="0" marL="0" rtl="0" algn="ctr">
              <a:spcBef>
                <a:spcPts val="0"/>
              </a:spcBef>
              <a:spcAft>
                <a:spcPts val="0"/>
              </a:spcAft>
              <a:buNone/>
            </a:pPr>
            <a:r>
              <a:rPr lang="en-US"/>
              <a:t>Check ingredients needed for a recipe</a:t>
            </a:r>
            <a:endParaRPr/>
          </a:p>
        </p:txBody>
      </p:sp>
      <p:sp>
        <p:nvSpPr>
          <p:cNvPr id="160" name="Google Shape;160;p18"/>
          <p:cNvSpPr/>
          <p:nvPr/>
        </p:nvSpPr>
        <p:spPr>
          <a:xfrm>
            <a:off x="5531950" y="3255013"/>
            <a:ext cx="1419900" cy="897300"/>
          </a:xfrm>
          <a:prstGeom prst="rect">
            <a:avLst/>
          </a:prstGeom>
          <a:solidFill>
            <a:srgbClr val="FCE5C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1.</a:t>
            </a:r>
            <a:endParaRPr/>
          </a:p>
          <a:p>
            <a:pPr indent="0" lvl="0" marL="0" rtl="0" algn="l">
              <a:spcBef>
                <a:spcPts val="0"/>
              </a:spcBef>
              <a:spcAft>
                <a:spcPts val="0"/>
              </a:spcAft>
              <a:buNone/>
            </a:pPr>
            <a:r>
              <a:rPr lang="en-US"/>
              <a:t>Open the recipes book</a:t>
            </a:r>
            <a:endParaRPr/>
          </a:p>
        </p:txBody>
      </p:sp>
      <p:sp>
        <p:nvSpPr>
          <p:cNvPr id="161" name="Google Shape;161;p18"/>
          <p:cNvSpPr/>
          <p:nvPr/>
        </p:nvSpPr>
        <p:spPr>
          <a:xfrm>
            <a:off x="7144350" y="3255013"/>
            <a:ext cx="1419900" cy="897300"/>
          </a:xfrm>
          <a:prstGeom prst="rect">
            <a:avLst/>
          </a:prstGeom>
          <a:solidFill>
            <a:srgbClr val="FCE5C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2.</a:t>
            </a:r>
            <a:endParaRPr/>
          </a:p>
          <a:p>
            <a:pPr indent="0" lvl="0" marL="0" rtl="0" algn="l">
              <a:spcBef>
                <a:spcPts val="0"/>
              </a:spcBef>
              <a:spcAft>
                <a:spcPts val="0"/>
              </a:spcAft>
              <a:buNone/>
            </a:pPr>
            <a:r>
              <a:rPr lang="en-US"/>
              <a:t>Search “Carne de Porco à Alentejana” </a:t>
            </a:r>
            <a:endParaRPr/>
          </a:p>
        </p:txBody>
      </p:sp>
      <p:sp>
        <p:nvSpPr>
          <p:cNvPr id="162" name="Google Shape;162;p18"/>
          <p:cNvSpPr/>
          <p:nvPr/>
        </p:nvSpPr>
        <p:spPr>
          <a:xfrm>
            <a:off x="8756750" y="3255000"/>
            <a:ext cx="1419900" cy="897300"/>
          </a:xfrm>
          <a:prstGeom prst="rect">
            <a:avLst/>
          </a:prstGeom>
          <a:solidFill>
            <a:srgbClr val="FCE5C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3</a:t>
            </a:r>
            <a:r>
              <a:rPr lang="en-US"/>
              <a:t>.</a:t>
            </a:r>
            <a:endParaRPr/>
          </a:p>
          <a:p>
            <a:pPr indent="0" lvl="0" marL="0" rtl="0" algn="l">
              <a:spcBef>
                <a:spcPts val="0"/>
              </a:spcBef>
              <a:spcAft>
                <a:spcPts val="0"/>
              </a:spcAft>
              <a:buNone/>
            </a:pPr>
            <a:r>
              <a:rPr lang="en-US"/>
              <a:t>Choose recipe</a:t>
            </a:r>
            <a:endParaRPr/>
          </a:p>
        </p:txBody>
      </p:sp>
      <p:cxnSp>
        <p:nvCxnSpPr>
          <p:cNvPr id="163" name="Google Shape;163;p18"/>
          <p:cNvCxnSpPr>
            <a:endCxn id="159" idx="2"/>
          </p:cNvCxnSpPr>
          <p:nvPr/>
        </p:nvCxnSpPr>
        <p:spPr>
          <a:xfrm rot="10800000">
            <a:off x="7854300" y="2642125"/>
            <a:ext cx="6300" cy="534300"/>
          </a:xfrm>
          <a:prstGeom prst="straightConnector1">
            <a:avLst/>
          </a:prstGeom>
          <a:noFill/>
          <a:ln cap="flat" cmpd="sng" w="38100">
            <a:solidFill>
              <a:srgbClr val="B45F06"/>
            </a:solidFill>
            <a:prstDash val="solid"/>
            <a:round/>
            <a:headEnd len="med" w="med" type="none"/>
            <a:tailEnd len="med" w="med" type="none"/>
          </a:ln>
        </p:spPr>
      </p:cxnSp>
      <p:cxnSp>
        <p:nvCxnSpPr>
          <p:cNvPr id="164" name="Google Shape;164;p18"/>
          <p:cNvCxnSpPr/>
          <p:nvPr/>
        </p:nvCxnSpPr>
        <p:spPr>
          <a:xfrm rot="10800000">
            <a:off x="5518775" y="3167100"/>
            <a:ext cx="6295200" cy="34200"/>
          </a:xfrm>
          <a:prstGeom prst="straightConnector1">
            <a:avLst/>
          </a:prstGeom>
          <a:noFill/>
          <a:ln cap="flat" cmpd="sng" w="38100">
            <a:solidFill>
              <a:srgbClr val="B45F06"/>
            </a:solidFill>
            <a:prstDash val="solid"/>
            <a:round/>
            <a:headEnd len="med" w="med" type="none"/>
            <a:tailEnd len="med" w="med" type="none"/>
          </a:ln>
        </p:spPr>
      </p:cxnSp>
      <p:sp>
        <p:nvSpPr>
          <p:cNvPr id="165" name="Google Shape;165;p18"/>
          <p:cNvSpPr/>
          <p:nvPr/>
        </p:nvSpPr>
        <p:spPr>
          <a:xfrm>
            <a:off x="10369150" y="3278413"/>
            <a:ext cx="1419900" cy="897300"/>
          </a:xfrm>
          <a:prstGeom prst="rect">
            <a:avLst/>
          </a:prstGeom>
          <a:solidFill>
            <a:srgbClr val="FCE5C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4</a:t>
            </a:r>
            <a:r>
              <a:rPr lang="en-US"/>
              <a:t>.</a:t>
            </a:r>
            <a:endParaRPr/>
          </a:p>
          <a:p>
            <a:pPr indent="0" lvl="0" marL="0" rtl="0" algn="l">
              <a:spcBef>
                <a:spcPts val="0"/>
              </a:spcBef>
              <a:spcAft>
                <a:spcPts val="0"/>
              </a:spcAft>
              <a:buNone/>
            </a:pPr>
            <a:r>
              <a:rPr lang="en-US"/>
              <a:t>Choose quantity: 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nvSpPr>
        <p:spPr>
          <a:xfrm>
            <a:off x="582931" y="1783675"/>
            <a:ext cx="4203900" cy="2862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2000">
                <a:solidFill>
                  <a:srgbClr val="B45F06"/>
                </a:solidFill>
                <a:latin typeface="Roboto"/>
                <a:ea typeface="Roboto"/>
                <a:cs typeface="Roboto"/>
                <a:sym typeface="Roboto"/>
              </a:rPr>
              <a:t>Functional Requirements</a:t>
            </a:r>
            <a:endParaRPr sz="2000">
              <a:solidFill>
                <a:srgbClr val="B45F06"/>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Search</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Filter</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Manage ingredients</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Sort by meal attributes</a:t>
            </a:r>
            <a:endParaRPr sz="2000">
              <a:solidFill>
                <a:schemeClr val="dk1"/>
              </a:solidFill>
              <a:latin typeface="Roboto"/>
              <a:ea typeface="Roboto"/>
              <a:cs typeface="Roboto"/>
              <a:sym typeface="Roboto"/>
            </a:endParaRPr>
          </a:p>
          <a:p>
            <a:pPr indent="0" lvl="0" marL="457200" rtl="0" algn="l">
              <a:spcBef>
                <a:spcPts val="0"/>
              </a:spcBef>
              <a:spcAft>
                <a:spcPts val="0"/>
              </a:spcAft>
              <a:buNone/>
            </a:pPr>
            <a:r>
              <a:t/>
            </a:r>
            <a:endParaRPr sz="2000">
              <a:solidFill>
                <a:schemeClr val="dk1"/>
              </a:solidFill>
              <a:latin typeface="Roboto"/>
              <a:ea typeface="Roboto"/>
              <a:cs typeface="Roboto"/>
              <a:sym typeface="Roboto"/>
            </a:endParaRPr>
          </a:p>
          <a:p>
            <a:pPr indent="0" lvl="0" marL="0" marR="0" rtl="0" algn="l">
              <a:spcBef>
                <a:spcPts val="0"/>
              </a:spcBef>
              <a:spcAft>
                <a:spcPts val="0"/>
              </a:spcAft>
              <a:buNone/>
            </a:pPr>
            <a:r>
              <a:rPr i="0" lang="en-US" sz="2000" u="none" cap="none" strike="noStrike">
                <a:solidFill>
                  <a:srgbClr val="B45F06"/>
                </a:solidFill>
                <a:latin typeface="Roboto"/>
                <a:ea typeface="Roboto"/>
                <a:cs typeface="Roboto"/>
                <a:sym typeface="Roboto"/>
              </a:rPr>
              <a:t>Non-functional requirements</a:t>
            </a:r>
            <a:endParaRPr i="0" sz="2000" u="none" cap="none" strike="noStrike">
              <a:solidFill>
                <a:srgbClr val="B45F06"/>
              </a:solidFill>
              <a:latin typeface="Roboto"/>
              <a:ea typeface="Roboto"/>
              <a:cs typeface="Roboto"/>
              <a:sym typeface="Roboto"/>
            </a:endParaRPr>
          </a:p>
          <a:p>
            <a:pPr indent="-355600" lvl="0" marL="457200" marR="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Database</a:t>
            </a:r>
            <a:endParaRPr sz="2000">
              <a:solidFill>
                <a:schemeClr val="dk1"/>
              </a:solidFill>
              <a:latin typeface="Roboto"/>
              <a:ea typeface="Roboto"/>
              <a:cs typeface="Roboto"/>
              <a:sym typeface="Roboto"/>
            </a:endParaRPr>
          </a:p>
          <a:p>
            <a:pPr indent="-355600" lvl="0" marL="457200" marR="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Intuitive and quick to use UI</a:t>
            </a:r>
            <a:endParaRPr i="0" sz="2000" u="none" cap="none" strike="noStrike">
              <a:solidFill>
                <a:schemeClr val="dk1"/>
              </a:solidFill>
              <a:latin typeface="Roboto"/>
              <a:ea typeface="Roboto"/>
              <a:cs typeface="Roboto"/>
              <a:sym typeface="Roboto"/>
            </a:endParaRPr>
          </a:p>
        </p:txBody>
      </p:sp>
      <p:sp>
        <p:nvSpPr>
          <p:cNvPr id="171" name="Google Shape;171;p19"/>
          <p:cNvSpPr txBox="1"/>
          <p:nvPr/>
        </p:nvSpPr>
        <p:spPr>
          <a:xfrm>
            <a:off x="11018520" y="6349881"/>
            <a:ext cx="732646" cy="307776"/>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cxnSp>
        <p:nvCxnSpPr>
          <p:cNvPr id="172" name="Google Shape;172;p19"/>
          <p:cNvCxnSpPr/>
          <p:nvPr/>
        </p:nvCxnSpPr>
        <p:spPr>
          <a:xfrm>
            <a:off x="476518" y="6168980"/>
            <a:ext cx="11217499" cy="0"/>
          </a:xfrm>
          <a:prstGeom prst="straightConnector1">
            <a:avLst/>
          </a:prstGeom>
          <a:noFill/>
          <a:ln cap="flat" cmpd="sng" w="19050">
            <a:solidFill>
              <a:srgbClr val="B45F06"/>
            </a:solidFill>
            <a:prstDash val="solid"/>
            <a:round/>
            <a:headEnd len="sm" w="sm" type="none"/>
            <a:tailEnd len="sm" w="sm" type="none"/>
          </a:ln>
        </p:spPr>
      </p:cxnSp>
      <p:sp>
        <p:nvSpPr>
          <p:cNvPr id="173" name="Google Shape;173;p19"/>
          <p:cNvSpPr txBox="1"/>
          <p:nvPr/>
        </p:nvSpPr>
        <p:spPr>
          <a:xfrm>
            <a:off x="476528" y="6349881"/>
            <a:ext cx="3306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HCI 2020-2021</a:t>
            </a:r>
            <a:endParaRPr/>
          </a:p>
        </p:txBody>
      </p:sp>
      <p:pic>
        <p:nvPicPr>
          <p:cNvPr id="174" name="Google Shape;174;p19"/>
          <p:cNvPicPr preferRelativeResize="0"/>
          <p:nvPr/>
        </p:nvPicPr>
        <p:blipFill rotWithShape="1">
          <a:blip r:embed="rId3">
            <a:alphaModFix/>
          </a:blip>
          <a:srcRect b="0" l="24235" r="21898" t="0"/>
          <a:stretch/>
        </p:blipFill>
        <p:spPr>
          <a:xfrm>
            <a:off x="7437904" y="1606779"/>
            <a:ext cx="2507933" cy="3216685"/>
          </a:xfrm>
          <a:prstGeom prst="rect">
            <a:avLst/>
          </a:prstGeom>
          <a:noFill/>
          <a:ln>
            <a:noFill/>
          </a:ln>
        </p:spPr>
      </p:pic>
      <p:sp>
        <p:nvSpPr>
          <p:cNvPr id="175" name="Google Shape;175;p19"/>
          <p:cNvSpPr txBox="1"/>
          <p:nvPr/>
        </p:nvSpPr>
        <p:spPr>
          <a:xfrm>
            <a:off x="477839" y="334800"/>
            <a:ext cx="11233150" cy="551025"/>
          </a:xfrm>
          <a:prstGeom prst="rect">
            <a:avLst/>
          </a:prstGeom>
          <a:noFill/>
          <a:ln>
            <a:noFill/>
          </a:ln>
        </p:spPr>
        <p:txBody>
          <a:bodyPr anchorCtr="0" anchor="b" bIns="45700" lIns="91425" spcFirstLastPara="1" rIns="91425" wrap="square" tIns="45700">
            <a:normAutofit fontScale="70000" lnSpcReduction="20000"/>
          </a:bodyPr>
          <a:lstStyle/>
          <a:p>
            <a:pPr indent="0" lvl="0" marL="0" marR="0" rtl="0" algn="l">
              <a:lnSpc>
                <a:spcPct val="90000"/>
              </a:lnSpc>
              <a:spcBef>
                <a:spcPts val="0"/>
              </a:spcBef>
              <a:spcAft>
                <a:spcPts val="0"/>
              </a:spcAft>
              <a:buClr>
                <a:schemeClr val="dk1"/>
              </a:buClr>
              <a:buSzPct val="100000"/>
              <a:buFont typeface="Calibri"/>
              <a:buNone/>
            </a:pPr>
            <a:r>
              <a:rPr b="1" lang="en-US" sz="6000">
                <a:solidFill>
                  <a:schemeClr val="dk1"/>
                </a:solidFill>
                <a:latin typeface="Roboto"/>
                <a:ea typeface="Roboto"/>
                <a:cs typeface="Roboto"/>
                <a:sym typeface="Roboto"/>
              </a:rPr>
              <a:t>Requirements</a:t>
            </a:r>
            <a:endParaRPr>
              <a:latin typeface="Roboto"/>
              <a:ea typeface="Roboto"/>
              <a:cs typeface="Roboto"/>
              <a:sym typeface="Roboto"/>
            </a:endParaRPr>
          </a:p>
        </p:txBody>
      </p:sp>
      <p:sp>
        <p:nvSpPr>
          <p:cNvPr id="176" name="Google Shape;176;p19"/>
          <p:cNvSpPr txBox="1"/>
          <p:nvPr/>
        </p:nvSpPr>
        <p:spPr>
          <a:xfrm>
            <a:off x="582930" y="854058"/>
            <a:ext cx="11128200" cy="431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B45F06"/>
                </a:solidFill>
                <a:latin typeface="Roboto"/>
                <a:ea typeface="Roboto"/>
                <a:cs typeface="Roboto"/>
                <a:sym typeface="Roboto"/>
              </a:rPr>
              <a:t>Cook and Go</a:t>
            </a:r>
            <a:endParaRPr b="1" sz="2800">
              <a:solidFill>
                <a:srgbClr val="B45F06"/>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nvSpPr>
        <p:spPr>
          <a:xfrm>
            <a:off x="11018520" y="6349881"/>
            <a:ext cx="732600" cy="307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82" name="Google Shape;182;p20"/>
          <p:cNvSpPr txBox="1"/>
          <p:nvPr/>
        </p:nvSpPr>
        <p:spPr>
          <a:xfrm>
            <a:off x="310152" y="1435400"/>
            <a:ext cx="3204600" cy="2247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We made a digital prototype.</a:t>
            </a:r>
            <a:endParaRPr>
              <a:latin typeface="Roboto"/>
              <a:ea typeface="Roboto"/>
              <a:cs typeface="Roboto"/>
              <a:sym typeface="Roboto"/>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Roboto"/>
              <a:ea typeface="Roboto"/>
              <a:cs typeface="Roboto"/>
              <a:sym typeface="Roboto"/>
            </a:endParaRPr>
          </a:p>
          <a:p>
            <a:pPr indent="-285750" lvl="0" marL="285750" marR="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We asked target users to test our prototype according to our scenarios.</a:t>
            </a:r>
            <a:endParaRPr i="0" sz="2000" u="none" cap="none" strike="noStrike">
              <a:solidFill>
                <a:schemeClr val="dk1"/>
              </a:solidFill>
              <a:latin typeface="Roboto"/>
              <a:ea typeface="Roboto"/>
              <a:cs typeface="Roboto"/>
              <a:sym typeface="Roboto"/>
            </a:endParaRPr>
          </a:p>
        </p:txBody>
      </p:sp>
      <p:cxnSp>
        <p:nvCxnSpPr>
          <p:cNvPr id="183" name="Google Shape;183;p20"/>
          <p:cNvCxnSpPr/>
          <p:nvPr/>
        </p:nvCxnSpPr>
        <p:spPr>
          <a:xfrm>
            <a:off x="476518" y="6168980"/>
            <a:ext cx="11217600" cy="0"/>
          </a:xfrm>
          <a:prstGeom prst="straightConnector1">
            <a:avLst/>
          </a:prstGeom>
          <a:noFill/>
          <a:ln cap="flat" cmpd="sng" w="19050">
            <a:solidFill>
              <a:srgbClr val="B45F06"/>
            </a:solidFill>
            <a:prstDash val="solid"/>
            <a:round/>
            <a:headEnd len="sm" w="sm" type="none"/>
            <a:tailEnd len="sm" w="sm" type="none"/>
          </a:ln>
        </p:spPr>
      </p:cxnSp>
      <p:sp>
        <p:nvSpPr>
          <p:cNvPr id="184" name="Google Shape;184;p20"/>
          <p:cNvSpPr txBox="1"/>
          <p:nvPr/>
        </p:nvSpPr>
        <p:spPr>
          <a:xfrm>
            <a:off x="477839" y="334800"/>
            <a:ext cx="11233200" cy="551100"/>
          </a:xfrm>
          <a:prstGeom prst="rect">
            <a:avLst/>
          </a:prstGeom>
          <a:noFill/>
          <a:ln>
            <a:noFill/>
          </a:ln>
        </p:spPr>
        <p:txBody>
          <a:bodyPr anchorCtr="0" anchor="b"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4200">
                <a:solidFill>
                  <a:schemeClr val="dk1"/>
                </a:solidFill>
                <a:latin typeface="Roboto"/>
                <a:ea typeface="Roboto"/>
                <a:cs typeface="Roboto"/>
                <a:sym typeface="Roboto"/>
              </a:rPr>
              <a:t>Low Fidelity Prototype (LFP)</a:t>
            </a:r>
            <a:endParaRPr b="1" sz="6000">
              <a:solidFill>
                <a:schemeClr val="dk1"/>
              </a:solidFill>
              <a:latin typeface="Roboto"/>
              <a:ea typeface="Roboto"/>
              <a:cs typeface="Roboto"/>
              <a:sym typeface="Roboto"/>
            </a:endParaRPr>
          </a:p>
        </p:txBody>
      </p:sp>
      <p:sp>
        <p:nvSpPr>
          <p:cNvPr id="185" name="Google Shape;185;p20"/>
          <p:cNvSpPr txBox="1"/>
          <p:nvPr/>
        </p:nvSpPr>
        <p:spPr>
          <a:xfrm>
            <a:off x="582930" y="854058"/>
            <a:ext cx="11128200" cy="431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B45F06"/>
                </a:solidFill>
                <a:latin typeface="Roboto"/>
                <a:ea typeface="Roboto"/>
                <a:cs typeface="Roboto"/>
                <a:sym typeface="Roboto"/>
              </a:rPr>
              <a:t>Cook and Go</a:t>
            </a:r>
            <a:endParaRPr b="1" sz="2800">
              <a:solidFill>
                <a:srgbClr val="B45F06"/>
              </a:solidFill>
              <a:latin typeface="Roboto"/>
              <a:ea typeface="Roboto"/>
              <a:cs typeface="Roboto"/>
              <a:sym typeface="Roboto"/>
            </a:endParaRPr>
          </a:p>
        </p:txBody>
      </p:sp>
      <p:sp>
        <p:nvSpPr>
          <p:cNvPr id="186" name="Google Shape;186;p20"/>
          <p:cNvSpPr txBox="1"/>
          <p:nvPr/>
        </p:nvSpPr>
        <p:spPr>
          <a:xfrm>
            <a:off x="476528" y="6349881"/>
            <a:ext cx="26718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HCI 2020 - 2021</a:t>
            </a:r>
            <a:endParaRPr/>
          </a:p>
        </p:txBody>
      </p:sp>
      <p:sp>
        <p:nvSpPr>
          <p:cNvPr id="187" name="Google Shape;187;p20"/>
          <p:cNvSpPr txBox="1"/>
          <p:nvPr/>
        </p:nvSpPr>
        <p:spPr>
          <a:xfrm>
            <a:off x="7001450" y="5391350"/>
            <a:ext cx="204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boto"/>
                <a:ea typeface="Roboto"/>
                <a:cs typeface="Roboto"/>
                <a:sym typeface="Roboto"/>
              </a:rPr>
              <a:t>Low Fidelity </a:t>
            </a:r>
            <a:r>
              <a:rPr lang="en-US">
                <a:latin typeface="Roboto"/>
                <a:ea typeface="Roboto"/>
                <a:cs typeface="Roboto"/>
                <a:sym typeface="Roboto"/>
              </a:rPr>
              <a:t>Prototype</a:t>
            </a:r>
            <a:endParaRPr>
              <a:latin typeface="Roboto"/>
              <a:ea typeface="Roboto"/>
              <a:cs typeface="Roboto"/>
              <a:sym typeface="Roboto"/>
            </a:endParaRPr>
          </a:p>
        </p:txBody>
      </p:sp>
      <p:pic>
        <p:nvPicPr>
          <p:cNvPr id="188" name="Google Shape;188;p20"/>
          <p:cNvPicPr preferRelativeResize="0"/>
          <p:nvPr/>
        </p:nvPicPr>
        <p:blipFill rotWithShape="1">
          <a:blip r:embed="rId3">
            <a:alphaModFix/>
          </a:blip>
          <a:srcRect b="28039" l="20276" r="17618" t="25722"/>
          <a:stretch/>
        </p:blipFill>
        <p:spPr>
          <a:xfrm>
            <a:off x="267600" y="4000500"/>
            <a:ext cx="3089649" cy="1619556"/>
          </a:xfrm>
          <a:prstGeom prst="rect">
            <a:avLst/>
          </a:prstGeom>
          <a:noFill/>
          <a:ln>
            <a:noFill/>
          </a:ln>
        </p:spPr>
      </p:pic>
      <p:pic>
        <p:nvPicPr>
          <p:cNvPr id="189" name="Google Shape;189;p20"/>
          <p:cNvPicPr preferRelativeResize="0"/>
          <p:nvPr/>
        </p:nvPicPr>
        <p:blipFill>
          <a:blip r:embed="rId4">
            <a:alphaModFix/>
          </a:blip>
          <a:stretch>
            <a:fillRect/>
          </a:stretch>
        </p:blipFill>
        <p:spPr>
          <a:xfrm>
            <a:off x="3413760" y="1524000"/>
            <a:ext cx="2127530" cy="3794200"/>
          </a:xfrm>
          <a:prstGeom prst="rect">
            <a:avLst/>
          </a:prstGeom>
          <a:noFill/>
          <a:ln>
            <a:noFill/>
          </a:ln>
        </p:spPr>
      </p:pic>
      <p:pic>
        <p:nvPicPr>
          <p:cNvPr id="190" name="Google Shape;190;p20"/>
          <p:cNvPicPr preferRelativeResize="0"/>
          <p:nvPr/>
        </p:nvPicPr>
        <p:blipFill>
          <a:blip r:embed="rId5">
            <a:alphaModFix/>
          </a:blip>
          <a:stretch>
            <a:fillRect/>
          </a:stretch>
        </p:blipFill>
        <p:spPr>
          <a:xfrm>
            <a:off x="5608320" y="1524000"/>
            <a:ext cx="2127525" cy="3794759"/>
          </a:xfrm>
          <a:prstGeom prst="rect">
            <a:avLst/>
          </a:prstGeom>
          <a:noFill/>
          <a:ln>
            <a:noFill/>
          </a:ln>
        </p:spPr>
      </p:pic>
      <p:pic>
        <p:nvPicPr>
          <p:cNvPr id="191" name="Google Shape;191;p20"/>
          <p:cNvPicPr preferRelativeResize="0"/>
          <p:nvPr/>
        </p:nvPicPr>
        <p:blipFill>
          <a:blip r:embed="rId6">
            <a:alphaModFix/>
          </a:blip>
          <a:stretch>
            <a:fillRect/>
          </a:stretch>
        </p:blipFill>
        <p:spPr>
          <a:xfrm>
            <a:off x="7802850" y="1524000"/>
            <a:ext cx="2127550" cy="3794760"/>
          </a:xfrm>
          <a:prstGeom prst="rect">
            <a:avLst/>
          </a:prstGeom>
          <a:noFill/>
          <a:ln>
            <a:noFill/>
          </a:ln>
        </p:spPr>
      </p:pic>
      <p:pic>
        <p:nvPicPr>
          <p:cNvPr id="192" name="Google Shape;192;p20"/>
          <p:cNvPicPr preferRelativeResize="0"/>
          <p:nvPr/>
        </p:nvPicPr>
        <p:blipFill>
          <a:blip r:embed="rId7">
            <a:alphaModFix/>
          </a:blip>
          <a:stretch>
            <a:fillRect/>
          </a:stretch>
        </p:blipFill>
        <p:spPr>
          <a:xfrm>
            <a:off x="9997440" y="1524000"/>
            <a:ext cx="2127525" cy="37947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1"/>
          <p:cNvSpPr txBox="1"/>
          <p:nvPr/>
        </p:nvSpPr>
        <p:spPr>
          <a:xfrm>
            <a:off x="310150" y="1435400"/>
            <a:ext cx="6757200" cy="4223700"/>
          </a:xfrm>
          <a:prstGeom prst="rect">
            <a:avLst/>
          </a:prstGeom>
          <a:noFill/>
          <a:ln>
            <a:noFill/>
          </a:ln>
        </p:spPr>
        <p:txBody>
          <a:bodyPr anchorCtr="0" anchor="t" bIns="45700" lIns="91425" spcFirstLastPara="1" rIns="91425" wrap="square" tIns="45700">
            <a:spAutoFit/>
          </a:bodyPr>
          <a:lstStyle/>
          <a:p>
            <a:pPr indent="-355600" lvl="0" marL="457200" rtl="0" algn="just">
              <a:lnSpc>
                <a:spcPct val="115000"/>
              </a:lnSpc>
              <a:spcBef>
                <a:spcPts val="0"/>
              </a:spcBef>
              <a:spcAft>
                <a:spcPts val="0"/>
              </a:spcAft>
              <a:buClr>
                <a:schemeClr val="dk1"/>
              </a:buClr>
              <a:buSzPts val="2000"/>
              <a:buFont typeface="Roboto"/>
              <a:buChar char="•"/>
            </a:pPr>
            <a:r>
              <a:rPr lang="en-US" sz="2000">
                <a:solidFill>
                  <a:schemeClr val="dk1"/>
                </a:solidFill>
              </a:rPr>
              <a:t>A q</a:t>
            </a:r>
            <a:r>
              <a:rPr lang="en-US" sz="2000">
                <a:solidFill>
                  <a:schemeClr val="dk1"/>
                </a:solidFill>
              </a:rPr>
              <a:t>uestionnaire where we asked our target users to accomplish some key tasks.</a:t>
            </a:r>
            <a:endParaRPr sz="2000">
              <a:solidFill>
                <a:schemeClr val="dk1"/>
              </a:solidFill>
            </a:endParaRPr>
          </a:p>
          <a:p>
            <a:pPr indent="-355600" lvl="0" marL="457200" rtl="0" algn="just">
              <a:lnSpc>
                <a:spcPct val="115000"/>
              </a:lnSpc>
              <a:spcBef>
                <a:spcPts val="0"/>
              </a:spcBef>
              <a:spcAft>
                <a:spcPts val="0"/>
              </a:spcAft>
              <a:buClr>
                <a:schemeClr val="dk1"/>
              </a:buClr>
              <a:buSzPts val="2000"/>
              <a:buFont typeface="Roboto"/>
              <a:buChar char="•"/>
            </a:pPr>
            <a:r>
              <a:rPr lang="en-US" sz="2000">
                <a:solidFill>
                  <a:schemeClr val="dk1"/>
                </a:solidFill>
              </a:rPr>
              <a:t>The app’s features and usability were the main focus. </a:t>
            </a:r>
            <a:endParaRPr sz="2000">
              <a:solidFill>
                <a:schemeClr val="dk1"/>
              </a:solidFill>
            </a:endParaRPr>
          </a:p>
          <a:p>
            <a:pPr indent="-355600" lvl="0" marL="457200" rtl="0" algn="just">
              <a:lnSpc>
                <a:spcPct val="115000"/>
              </a:lnSpc>
              <a:spcBef>
                <a:spcPts val="0"/>
              </a:spcBef>
              <a:spcAft>
                <a:spcPts val="0"/>
              </a:spcAft>
              <a:buClr>
                <a:schemeClr val="dk1"/>
              </a:buClr>
              <a:buSzPts val="2000"/>
              <a:buChar char="•"/>
            </a:pPr>
            <a:r>
              <a:rPr lang="en-US" sz="2000">
                <a:solidFill>
                  <a:schemeClr val="dk1"/>
                </a:solidFill>
              </a:rPr>
              <a:t>All the personas and their respective tasks were used in the testing process. </a:t>
            </a:r>
            <a:endParaRPr sz="2000">
              <a:solidFill>
                <a:schemeClr val="dk1"/>
              </a:solidFill>
            </a:endParaRPr>
          </a:p>
          <a:p>
            <a:pPr indent="-355600" lvl="0" marL="457200" rtl="0" algn="just">
              <a:lnSpc>
                <a:spcPct val="115000"/>
              </a:lnSpc>
              <a:spcBef>
                <a:spcPts val="0"/>
              </a:spcBef>
              <a:spcAft>
                <a:spcPts val="0"/>
              </a:spcAft>
              <a:buClr>
                <a:schemeClr val="dk1"/>
              </a:buClr>
              <a:buSzPts val="2000"/>
              <a:buFont typeface="Roboto"/>
              <a:buChar char="•"/>
            </a:pPr>
            <a:r>
              <a:rPr lang="en-US" sz="2000">
                <a:solidFill>
                  <a:schemeClr val="dk1"/>
                </a:solidFill>
              </a:rPr>
              <a:t>Our 7 participants, 4 female and 3 male, were between 19 and 52 years old</a:t>
            </a:r>
            <a:endParaRPr sz="2000">
              <a:solidFill>
                <a:schemeClr val="dk1"/>
              </a:solidFill>
            </a:endParaRPr>
          </a:p>
          <a:p>
            <a:pPr indent="-355600" lvl="0" marL="457200" rtl="0" algn="just">
              <a:lnSpc>
                <a:spcPct val="115000"/>
              </a:lnSpc>
              <a:spcBef>
                <a:spcPts val="0"/>
              </a:spcBef>
              <a:spcAft>
                <a:spcPts val="0"/>
              </a:spcAft>
              <a:buClr>
                <a:schemeClr val="dk1"/>
              </a:buClr>
              <a:buSzPts val="2000"/>
              <a:buFont typeface="Roboto"/>
              <a:buChar char="•"/>
            </a:pPr>
            <a:r>
              <a:rPr lang="en-US" sz="2000">
                <a:solidFill>
                  <a:schemeClr val="dk1"/>
                </a:solidFill>
              </a:rPr>
              <a:t>We had to solve two main issues:</a:t>
            </a:r>
            <a:endParaRPr sz="2000">
              <a:solidFill>
                <a:schemeClr val="dk1"/>
              </a:solidFill>
            </a:endParaRPr>
          </a:p>
          <a:p>
            <a:pPr indent="-342900" lvl="1" marL="914400" rtl="0" algn="just">
              <a:lnSpc>
                <a:spcPct val="115000"/>
              </a:lnSpc>
              <a:spcBef>
                <a:spcPts val="0"/>
              </a:spcBef>
              <a:spcAft>
                <a:spcPts val="0"/>
              </a:spcAft>
              <a:buClr>
                <a:schemeClr val="dk1"/>
              </a:buClr>
              <a:buSzPts val="1800"/>
              <a:buChar char="○"/>
            </a:pPr>
            <a:r>
              <a:rPr lang="en-US" sz="1800">
                <a:solidFill>
                  <a:schemeClr val="dk1"/>
                </a:solidFill>
              </a:rPr>
              <a:t>Profile button not intuitive (used to be a settings gear)</a:t>
            </a:r>
            <a:endParaRPr sz="1800">
              <a:solidFill>
                <a:schemeClr val="dk1"/>
              </a:solidFill>
            </a:endParaRPr>
          </a:p>
          <a:p>
            <a:pPr indent="-342900" lvl="1" marL="914400" rtl="0" algn="just">
              <a:lnSpc>
                <a:spcPct val="115000"/>
              </a:lnSpc>
              <a:spcBef>
                <a:spcPts val="0"/>
              </a:spcBef>
              <a:spcAft>
                <a:spcPts val="0"/>
              </a:spcAft>
              <a:buClr>
                <a:schemeClr val="dk1"/>
              </a:buClr>
              <a:buSzPts val="1800"/>
              <a:buChar char="○"/>
            </a:pPr>
            <a:r>
              <a:rPr lang="en-US" sz="1800">
                <a:solidFill>
                  <a:schemeClr val="dk1"/>
                </a:solidFill>
              </a:rPr>
              <a:t>Lack of saving filter button </a:t>
            </a:r>
            <a:endParaRPr sz="1800">
              <a:solidFill>
                <a:schemeClr val="dk1"/>
              </a:solidFill>
            </a:endParaRPr>
          </a:p>
          <a:p>
            <a:pPr indent="0" lvl="0" marL="0" rtl="0" algn="just">
              <a:lnSpc>
                <a:spcPct val="115000"/>
              </a:lnSpc>
              <a:spcBef>
                <a:spcPts val="0"/>
              </a:spcBef>
              <a:spcAft>
                <a:spcPts val="0"/>
              </a:spcAft>
              <a:buNone/>
            </a:pPr>
            <a:r>
              <a:t/>
            </a:r>
            <a:endParaRPr b="1" sz="2000">
              <a:solidFill>
                <a:schemeClr val="dk1"/>
              </a:solidFill>
            </a:endParaRPr>
          </a:p>
          <a:p>
            <a:pPr indent="0" lvl="0" marL="457200" marR="0" rtl="0" algn="just">
              <a:spcBef>
                <a:spcPts val="0"/>
              </a:spcBef>
              <a:spcAft>
                <a:spcPts val="0"/>
              </a:spcAft>
              <a:buNone/>
            </a:pPr>
            <a:r>
              <a:t/>
            </a:r>
            <a:endParaRPr sz="2000">
              <a:solidFill>
                <a:schemeClr val="dk1"/>
              </a:solidFill>
              <a:latin typeface="Roboto"/>
              <a:ea typeface="Roboto"/>
              <a:cs typeface="Roboto"/>
              <a:sym typeface="Roboto"/>
            </a:endParaRPr>
          </a:p>
        </p:txBody>
      </p:sp>
      <p:sp>
        <p:nvSpPr>
          <p:cNvPr id="198" name="Google Shape;198;p21"/>
          <p:cNvSpPr txBox="1"/>
          <p:nvPr/>
        </p:nvSpPr>
        <p:spPr>
          <a:xfrm>
            <a:off x="11018520" y="6349881"/>
            <a:ext cx="732600" cy="307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cxnSp>
        <p:nvCxnSpPr>
          <p:cNvPr id="199" name="Google Shape;199;p21"/>
          <p:cNvCxnSpPr/>
          <p:nvPr/>
        </p:nvCxnSpPr>
        <p:spPr>
          <a:xfrm>
            <a:off x="390793" y="6168980"/>
            <a:ext cx="11217600" cy="0"/>
          </a:xfrm>
          <a:prstGeom prst="straightConnector1">
            <a:avLst/>
          </a:prstGeom>
          <a:noFill/>
          <a:ln cap="flat" cmpd="sng" w="19050">
            <a:solidFill>
              <a:srgbClr val="B45F06"/>
            </a:solidFill>
            <a:prstDash val="solid"/>
            <a:round/>
            <a:headEnd len="sm" w="sm" type="none"/>
            <a:tailEnd len="sm" w="sm" type="none"/>
          </a:ln>
        </p:spPr>
      </p:cxnSp>
      <p:sp>
        <p:nvSpPr>
          <p:cNvPr id="200" name="Google Shape;200;p21"/>
          <p:cNvSpPr txBox="1"/>
          <p:nvPr/>
        </p:nvSpPr>
        <p:spPr>
          <a:xfrm>
            <a:off x="477839" y="334800"/>
            <a:ext cx="11233200" cy="551100"/>
          </a:xfrm>
          <a:prstGeom prst="rect">
            <a:avLst/>
          </a:prstGeom>
          <a:noFill/>
          <a:ln>
            <a:noFill/>
          </a:ln>
        </p:spPr>
        <p:txBody>
          <a:bodyPr anchorCtr="0" anchor="b"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4200">
                <a:solidFill>
                  <a:schemeClr val="dk1"/>
                </a:solidFill>
                <a:latin typeface="Roboto"/>
                <a:ea typeface="Roboto"/>
                <a:cs typeface="Roboto"/>
                <a:sym typeface="Roboto"/>
              </a:rPr>
              <a:t>LFP User Evaluation</a:t>
            </a:r>
            <a:endParaRPr b="1" sz="4200">
              <a:solidFill>
                <a:schemeClr val="dk1"/>
              </a:solidFill>
              <a:latin typeface="Roboto"/>
              <a:ea typeface="Roboto"/>
              <a:cs typeface="Roboto"/>
              <a:sym typeface="Roboto"/>
            </a:endParaRPr>
          </a:p>
        </p:txBody>
      </p:sp>
      <p:sp>
        <p:nvSpPr>
          <p:cNvPr id="201" name="Google Shape;201;p21"/>
          <p:cNvSpPr txBox="1"/>
          <p:nvPr/>
        </p:nvSpPr>
        <p:spPr>
          <a:xfrm>
            <a:off x="582930" y="854058"/>
            <a:ext cx="11128200" cy="431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B45F06"/>
                </a:solidFill>
                <a:latin typeface="Roboto"/>
                <a:ea typeface="Roboto"/>
                <a:cs typeface="Roboto"/>
                <a:sym typeface="Roboto"/>
              </a:rPr>
              <a:t>Cook and Go</a:t>
            </a:r>
            <a:endParaRPr b="1" sz="2800">
              <a:solidFill>
                <a:srgbClr val="B45F06"/>
              </a:solidFill>
              <a:latin typeface="Roboto"/>
              <a:ea typeface="Roboto"/>
              <a:cs typeface="Roboto"/>
              <a:sym typeface="Roboto"/>
            </a:endParaRPr>
          </a:p>
        </p:txBody>
      </p:sp>
      <p:sp>
        <p:nvSpPr>
          <p:cNvPr id="202" name="Google Shape;202;p21"/>
          <p:cNvSpPr txBox="1"/>
          <p:nvPr/>
        </p:nvSpPr>
        <p:spPr>
          <a:xfrm>
            <a:off x="476528" y="6349881"/>
            <a:ext cx="26718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HCI 2020 - 2021</a:t>
            </a:r>
            <a:endParaRPr/>
          </a:p>
        </p:txBody>
      </p:sp>
      <p:sp>
        <p:nvSpPr>
          <p:cNvPr id="203" name="Google Shape;203;p21"/>
          <p:cNvSpPr txBox="1"/>
          <p:nvPr/>
        </p:nvSpPr>
        <p:spPr>
          <a:xfrm>
            <a:off x="7293200" y="1850175"/>
            <a:ext cx="4315200" cy="29862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n-US" sz="1200">
                <a:solidFill>
                  <a:schemeClr val="dk1"/>
                </a:solidFill>
                <a:highlight>
                  <a:schemeClr val="lt1"/>
                </a:highlight>
                <a:latin typeface="Roboto"/>
                <a:ea typeface="Roboto"/>
                <a:cs typeface="Roboto"/>
                <a:sym typeface="Roboto"/>
              </a:rPr>
              <a:t>Chad </a:t>
            </a:r>
            <a:r>
              <a:rPr lang="en-US" sz="1200">
                <a:solidFill>
                  <a:schemeClr val="dk1"/>
                </a:solidFill>
                <a:highlight>
                  <a:schemeClr val="lt1"/>
                </a:highlight>
                <a:latin typeface="Roboto"/>
                <a:ea typeface="Roboto"/>
                <a:cs typeface="Roboto"/>
                <a:sym typeface="Roboto"/>
              </a:rPr>
              <a:t>Test </a:t>
            </a:r>
            <a:endParaRPr sz="1200">
              <a:solidFill>
                <a:schemeClr val="dk1"/>
              </a:solidFill>
              <a:highlight>
                <a:schemeClr val="lt1"/>
              </a:highlight>
              <a:latin typeface="Roboto"/>
              <a:ea typeface="Roboto"/>
              <a:cs typeface="Roboto"/>
              <a:sym typeface="Roboto"/>
            </a:endParaRPr>
          </a:p>
          <a:p>
            <a:pPr indent="0" lvl="0" marL="0" rtl="0" algn="just">
              <a:spcBef>
                <a:spcPts val="0"/>
              </a:spcBef>
              <a:spcAft>
                <a:spcPts val="0"/>
              </a:spcAft>
              <a:buNone/>
            </a:pPr>
            <a:r>
              <a:rPr lang="en-US" sz="1200">
                <a:solidFill>
                  <a:schemeClr val="dk1"/>
                </a:solidFill>
                <a:highlight>
                  <a:schemeClr val="lt1"/>
                </a:highlight>
                <a:latin typeface="Roboto"/>
                <a:ea typeface="Roboto"/>
                <a:cs typeface="Roboto"/>
                <a:sym typeface="Roboto"/>
              </a:rPr>
              <a:t>1. You only want to see recipes you can cook with the ingredients you have at home.</a:t>
            </a:r>
            <a:endParaRPr sz="1200">
              <a:solidFill>
                <a:schemeClr val="dk1"/>
              </a:solidFill>
              <a:highlight>
                <a:schemeClr val="lt1"/>
              </a:highlight>
              <a:latin typeface="Roboto"/>
              <a:ea typeface="Roboto"/>
              <a:cs typeface="Roboto"/>
              <a:sym typeface="Roboto"/>
            </a:endParaRPr>
          </a:p>
          <a:p>
            <a:pPr indent="0" lvl="0" marL="0" rtl="0" algn="just">
              <a:spcBef>
                <a:spcPts val="0"/>
              </a:spcBef>
              <a:spcAft>
                <a:spcPts val="0"/>
              </a:spcAft>
              <a:buNone/>
            </a:pPr>
            <a:r>
              <a:rPr lang="en-US" sz="1200">
                <a:solidFill>
                  <a:schemeClr val="dk1"/>
                </a:solidFill>
                <a:highlight>
                  <a:schemeClr val="lt1"/>
                </a:highlight>
                <a:latin typeface="Roboto"/>
                <a:ea typeface="Roboto"/>
                <a:cs typeface="Roboto"/>
                <a:sym typeface="Roboto"/>
              </a:rPr>
              <a:t>2. You want to order those recipes by time (ascending).</a:t>
            </a:r>
            <a:endParaRPr sz="1200">
              <a:solidFill>
                <a:schemeClr val="dk1"/>
              </a:solidFill>
              <a:highlight>
                <a:schemeClr val="lt1"/>
              </a:highlight>
              <a:latin typeface="Roboto"/>
              <a:ea typeface="Roboto"/>
              <a:cs typeface="Roboto"/>
              <a:sym typeface="Roboto"/>
            </a:endParaRPr>
          </a:p>
          <a:p>
            <a:pPr indent="0" lvl="0" marL="0" marR="76200" rtl="0" algn="just">
              <a:spcBef>
                <a:spcPts val="0"/>
              </a:spcBef>
              <a:spcAft>
                <a:spcPts val="0"/>
              </a:spcAft>
              <a:buNone/>
            </a:pPr>
            <a:r>
              <a:rPr lang="en-US" sz="1200">
                <a:solidFill>
                  <a:schemeClr val="dk1"/>
                </a:solidFill>
                <a:highlight>
                  <a:schemeClr val="lt1"/>
                </a:highlight>
                <a:latin typeface="Roboto"/>
                <a:ea typeface="Roboto"/>
                <a:cs typeface="Roboto"/>
                <a:sym typeface="Roboto"/>
              </a:rPr>
              <a:t>3. Choose the recipe that is going to take the least time to cook..</a:t>
            </a:r>
            <a:endParaRPr sz="1200">
              <a:solidFill>
                <a:schemeClr val="dk1"/>
              </a:solidFill>
              <a:highlight>
                <a:schemeClr val="lt1"/>
              </a:highlight>
              <a:latin typeface="Roboto"/>
              <a:ea typeface="Roboto"/>
              <a:cs typeface="Roboto"/>
              <a:sym typeface="Roboto"/>
            </a:endParaRPr>
          </a:p>
          <a:p>
            <a:pPr indent="0" lvl="0" marL="0" marR="76200" rtl="0" algn="just">
              <a:spcBef>
                <a:spcPts val="0"/>
              </a:spcBef>
              <a:spcAft>
                <a:spcPts val="0"/>
              </a:spcAft>
              <a:buClr>
                <a:schemeClr val="dk1"/>
              </a:buClr>
              <a:buSzPts val="1100"/>
              <a:buFont typeface="Arial"/>
              <a:buNone/>
            </a:pPr>
            <a:r>
              <a:rPr lang="en-US" sz="1200">
                <a:solidFill>
                  <a:schemeClr val="dk1"/>
                </a:solidFill>
                <a:highlight>
                  <a:schemeClr val="lt1"/>
                </a:highlight>
                <a:latin typeface="Roboto"/>
                <a:ea typeface="Roboto"/>
                <a:cs typeface="Roboto"/>
                <a:sym typeface="Roboto"/>
              </a:rPr>
              <a:t>4. Make the recipe.</a:t>
            </a:r>
            <a:endParaRPr sz="1200">
              <a:solidFill>
                <a:schemeClr val="dk1"/>
              </a:solidFill>
              <a:highlight>
                <a:schemeClr val="lt1"/>
              </a:highlight>
              <a:latin typeface="Roboto"/>
              <a:ea typeface="Roboto"/>
              <a:cs typeface="Roboto"/>
              <a:sym typeface="Roboto"/>
            </a:endParaRPr>
          </a:p>
          <a:p>
            <a:pPr indent="0" lvl="0" marL="0" rtl="0" algn="just">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just">
              <a:spcBef>
                <a:spcPts val="0"/>
              </a:spcBef>
              <a:spcAft>
                <a:spcPts val="0"/>
              </a:spcAft>
              <a:buNone/>
            </a:pPr>
            <a:r>
              <a:rPr lang="en-US" sz="1200">
                <a:solidFill>
                  <a:schemeClr val="dk1"/>
                </a:solidFill>
                <a:highlight>
                  <a:schemeClr val="lt1"/>
                </a:highlight>
                <a:latin typeface="Roboto"/>
                <a:ea typeface="Roboto"/>
                <a:cs typeface="Roboto"/>
                <a:sym typeface="Roboto"/>
              </a:rPr>
              <a:t>Joaquina Test</a:t>
            </a:r>
            <a:endParaRPr sz="1200">
              <a:solidFill>
                <a:schemeClr val="dk1"/>
              </a:solidFill>
              <a:highlight>
                <a:schemeClr val="lt1"/>
              </a:highlight>
              <a:latin typeface="Roboto"/>
              <a:ea typeface="Roboto"/>
              <a:cs typeface="Roboto"/>
              <a:sym typeface="Roboto"/>
            </a:endParaRPr>
          </a:p>
          <a:p>
            <a:pPr indent="0" lvl="0" marL="0" rtl="0" algn="just">
              <a:spcBef>
                <a:spcPts val="0"/>
              </a:spcBef>
              <a:spcAft>
                <a:spcPts val="0"/>
              </a:spcAft>
              <a:buNone/>
            </a:pPr>
            <a:r>
              <a:rPr lang="en-US" sz="1200">
                <a:solidFill>
                  <a:schemeClr val="dk1"/>
                </a:solidFill>
                <a:highlight>
                  <a:schemeClr val="lt1"/>
                </a:highlight>
                <a:latin typeface="Roboto"/>
                <a:ea typeface="Roboto"/>
                <a:cs typeface="Roboto"/>
                <a:sym typeface="Roboto"/>
              </a:rPr>
              <a:t>1. You want to see what ingredients you are missing to make “carne de porco à Alentejana” for 4 people.</a:t>
            </a:r>
            <a:endParaRPr sz="1200">
              <a:solidFill>
                <a:schemeClr val="dk1"/>
              </a:solidFill>
              <a:highlight>
                <a:schemeClr val="lt1"/>
              </a:highlight>
              <a:latin typeface="Roboto"/>
              <a:ea typeface="Roboto"/>
              <a:cs typeface="Roboto"/>
              <a:sym typeface="Roboto"/>
            </a:endParaRPr>
          </a:p>
          <a:p>
            <a:pPr indent="0" lvl="0" marL="0" rtl="0" algn="just">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just">
              <a:spcBef>
                <a:spcPts val="0"/>
              </a:spcBef>
              <a:spcAft>
                <a:spcPts val="0"/>
              </a:spcAft>
              <a:buNone/>
            </a:pPr>
            <a:r>
              <a:rPr lang="en-US" sz="1200">
                <a:solidFill>
                  <a:schemeClr val="dk1"/>
                </a:solidFill>
                <a:highlight>
                  <a:schemeClr val="lt1"/>
                </a:highlight>
                <a:latin typeface="Roboto"/>
                <a:ea typeface="Roboto"/>
                <a:cs typeface="Roboto"/>
                <a:sym typeface="Roboto"/>
              </a:rPr>
              <a:t>Extra Test</a:t>
            </a:r>
            <a:endParaRPr sz="1200">
              <a:solidFill>
                <a:schemeClr val="dk1"/>
              </a:solidFill>
              <a:highlight>
                <a:schemeClr val="lt1"/>
              </a:highlight>
              <a:latin typeface="Roboto"/>
              <a:ea typeface="Roboto"/>
              <a:cs typeface="Roboto"/>
              <a:sym typeface="Roboto"/>
            </a:endParaRPr>
          </a:p>
          <a:p>
            <a:pPr indent="0" lvl="0" marL="0" rtl="0" algn="just">
              <a:spcBef>
                <a:spcPts val="0"/>
              </a:spcBef>
              <a:spcAft>
                <a:spcPts val="0"/>
              </a:spcAft>
              <a:buNone/>
            </a:pPr>
            <a:r>
              <a:rPr lang="en-US" sz="1200">
                <a:solidFill>
                  <a:schemeClr val="dk1"/>
                </a:solidFill>
                <a:highlight>
                  <a:schemeClr val="lt1"/>
                </a:highlight>
                <a:latin typeface="Roboto"/>
                <a:ea typeface="Roboto"/>
                <a:cs typeface="Roboto"/>
                <a:sym typeface="Roboto"/>
              </a:rPr>
              <a:t>1. Let the app know you are allergic to fish.</a:t>
            </a:r>
            <a:endParaRPr sz="1200">
              <a:solidFill>
                <a:schemeClr val="dk1"/>
              </a:solidFill>
              <a:highlight>
                <a:schemeClr val="lt1"/>
              </a:highlight>
              <a:latin typeface="Roboto"/>
              <a:ea typeface="Roboto"/>
              <a:cs typeface="Roboto"/>
              <a:sym typeface="Roboto"/>
            </a:endParaRPr>
          </a:p>
          <a:p>
            <a:pPr indent="0" lvl="0" marL="0" rtl="0" algn="just">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